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3" r:id="rId3"/>
    <p:sldId id="257" r:id="rId4"/>
    <p:sldId id="309" r:id="rId5"/>
    <p:sldId id="311" r:id="rId6"/>
    <p:sldId id="259" r:id="rId7"/>
    <p:sldId id="296" r:id="rId8"/>
    <p:sldId id="262" r:id="rId9"/>
    <p:sldId id="298" r:id="rId10"/>
    <p:sldId id="280" r:id="rId11"/>
    <p:sldId id="289" r:id="rId12"/>
    <p:sldId id="288" r:id="rId13"/>
    <p:sldId id="281" r:id="rId14"/>
    <p:sldId id="293" r:id="rId15"/>
    <p:sldId id="274" r:id="rId16"/>
    <p:sldId id="302" r:id="rId17"/>
    <p:sldId id="290" r:id="rId18"/>
    <p:sldId id="312" r:id="rId19"/>
    <p:sldId id="264" r:id="rId20"/>
    <p:sldId id="299" r:id="rId21"/>
    <p:sldId id="305" r:id="rId22"/>
    <p:sldId id="300" r:id="rId23"/>
    <p:sldId id="270" r:id="rId24"/>
    <p:sldId id="287" r:id="rId25"/>
    <p:sldId id="279" r:id="rId26"/>
    <p:sldId id="269" r:id="rId27"/>
    <p:sldId id="294" r:id="rId28"/>
    <p:sldId id="307" r:id="rId29"/>
    <p:sldId id="306" r:id="rId30"/>
    <p:sldId id="313" r:id="rId31"/>
  </p:sldIdLst>
  <p:sldSz cx="9144000" cy="6858000" type="screen4x3"/>
  <p:notesSz cx="6761163" cy="99425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D07"/>
    <a:srgbClr val="D0D030"/>
    <a:srgbClr val="E3F40C"/>
    <a:srgbClr val="EBD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61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efreijo\Documents\Mis%20documentos\170718%20Impuestos%202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Presión tributaria provincial 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-En % del PBI-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0592981432876451E-2"/>
          <c:y val="8.0187153127076111E-2"/>
          <c:w val="0.88781180130261494"/>
          <c:h val="0.77935917959039802"/>
        </c:manualLayout>
      </c:layout>
      <c:barChart>
        <c:barDir val="col"/>
        <c:grouping val="clustered"/>
        <c:varyColors val="0"/>
        <c:ser>
          <c:idx val="0"/>
          <c:order val="0"/>
          <c:spPr>
            <a:ln w="47625">
              <a:solidFill>
                <a:schemeClr val="accent1"/>
              </a:solidFill>
            </a:ln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21"/>
              <c:delete val="1"/>
            </c:dLbl>
            <c:dLbl>
              <c:idx val="23"/>
              <c:layout>
                <c:manualLayout>
                  <c:x val="-1.822445805385438E-3"/>
                  <c:y val="-7.9556549622698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Hoja9!$L$3:$AI$3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Hoja9!$L$34:$AI$34</c:f>
              <c:numCache>
                <c:formatCode>0.0%</c:formatCode>
                <c:ptCount val="24"/>
                <c:pt idx="0">
                  <c:v>3.0422073773984447E-2</c:v>
                </c:pt>
                <c:pt idx="1">
                  <c:v>3.0199250077555102E-2</c:v>
                </c:pt>
                <c:pt idx="2">
                  <c:v>2.8785207332072234E-2</c:v>
                </c:pt>
                <c:pt idx="3">
                  <c:v>2.8635345906824747E-2</c:v>
                </c:pt>
                <c:pt idx="4">
                  <c:v>2.8643270440504152E-2</c:v>
                </c:pt>
                <c:pt idx="5">
                  <c:v>3.0186423604325833E-2</c:v>
                </c:pt>
                <c:pt idx="6">
                  <c:v>3.1048510149142512E-2</c:v>
                </c:pt>
                <c:pt idx="7">
                  <c:v>3.0962691088553856E-2</c:v>
                </c:pt>
                <c:pt idx="8">
                  <c:v>3.0319050252903979E-2</c:v>
                </c:pt>
                <c:pt idx="9">
                  <c:v>2.9623791886645497E-2</c:v>
                </c:pt>
                <c:pt idx="10">
                  <c:v>3.804908515885979E-2</c:v>
                </c:pt>
                <c:pt idx="11">
                  <c:v>3.7326977049799648E-2</c:v>
                </c:pt>
                <c:pt idx="12">
                  <c:v>3.7646527710720371E-2</c:v>
                </c:pt>
                <c:pt idx="13">
                  <c:v>3.8118401310676571E-2</c:v>
                </c:pt>
                <c:pt idx="14">
                  <c:v>3.8230786901691134E-2</c:v>
                </c:pt>
                <c:pt idx="15">
                  <c:v>3.9553137398057027E-2</c:v>
                </c:pt>
                <c:pt idx="16">
                  <c:v>4.2430159103146174E-2</c:v>
                </c:pt>
                <c:pt idx="17">
                  <c:v>4.1354651907607107E-2</c:v>
                </c:pt>
                <c:pt idx="18">
                  <c:v>4.2634716727164318E-2</c:v>
                </c:pt>
                <c:pt idx="19">
                  <c:v>4.5950377053467682E-2</c:v>
                </c:pt>
                <c:pt idx="20">
                  <c:v>5.2405021265788221E-2</c:v>
                </c:pt>
                <c:pt idx="21">
                  <c:v>5.2647100906881683E-2</c:v>
                </c:pt>
                <c:pt idx="22">
                  <c:v>5.3757401645492288E-2</c:v>
                </c:pt>
                <c:pt idx="23">
                  <c:v>5.2736140257390166E-2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36704"/>
        <c:axId val="31338496"/>
      </c:barChart>
      <c:catAx>
        <c:axId val="3133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31338496"/>
        <c:crosses val="autoZero"/>
        <c:auto val="1"/>
        <c:lblAlgn val="ctr"/>
        <c:lblOffset val="100"/>
        <c:noMultiLvlLbl val="0"/>
      </c:catAx>
      <c:valAx>
        <c:axId val="31338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dirty="0" smtClean="0"/>
                  <a:t>% del PBI</a:t>
                </a:r>
                <a:endParaRPr lang="es-ES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31336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-2002</a:t>
            </a:r>
            <a:r>
              <a:rPr lang="en-US" baseline="0" dirty="0" smtClean="0"/>
              <a:t> Vs. 2016 e</a:t>
            </a:r>
            <a:r>
              <a:rPr lang="en-US" dirty="0" smtClean="0"/>
              <a:t>n </a:t>
            </a:r>
            <a:r>
              <a:rPr lang="en-US" dirty="0"/>
              <a:t>% </a:t>
            </a:r>
            <a:r>
              <a:rPr lang="en-US" dirty="0" smtClean="0"/>
              <a:t>del </a:t>
            </a:r>
            <a:r>
              <a:rPr lang="en-US" dirty="0"/>
              <a:t>PBG-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247448235637211"/>
          <c:y val="9.4149432449451245E-2"/>
          <c:w val="0.73434504714688442"/>
          <c:h val="0.833947987445643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Hoja9!$CN$3</c:f>
              <c:strCache>
                <c:ptCount val="1"/>
                <c:pt idx="0">
                  <c:v>Aumento de la presion fiscal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Hoja9!$CM$4:$CM$28</c:f>
              <c:strCache>
                <c:ptCount val="25"/>
                <c:pt idx="0">
                  <c:v>Santa Cruz</c:v>
                </c:pt>
                <c:pt idx="1">
                  <c:v>Neuquen</c:v>
                </c:pt>
                <c:pt idx="2">
                  <c:v>Tierra del Fuego</c:v>
                </c:pt>
                <c:pt idx="3">
                  <c:v>Formosa</c:v>
                </c:pt>
                <c:pt idx="4">
                  <c:v>Catamarca</c:v>
                </c:pt>
                <c:pt idx="5">
                  <c:v>Tucumán</c:v>
                </c:pt>
                <c:pt idx="6">
                  <c:v>Rio Negro</c:v>
                </c:pt>
                <c:pt idx="7">
                  <c:v>La Rioja</c:v>
                </c:pt>
                <c:pt idx="8">
                  <c:v>Misiones</c:v>
                </c:pt>
                <c:pt idx="9">
                  <c:v>Jujuy</c:v>
                </c:pt>
                <c:pt idx="10">
                  <c:v>Chaco</c:v>
                </c:pt>
                <c:pt idx="11">
                  <c:v>Chubut</c:v>
                </c:pt>
                <c:pt idx="12">
                  <c:v>Santiago del Estero</c:v>
                </c:pt>
                <c:pt idx="13">
                  <c:v>La Pampa</c:v>
                </c:pt>
                <c:pt idx="14">
                  <c:v>Corrientes</c:v>
                </c:pt>
                <c:pt idx="15">
                  <c:v>San Juan</c:v>
                </c:pt>
                <c:pt idx="16">
                  <c:v>San Luis</c:v>
                </c:pt>
                <c:pt idx="17">
                  <c:v>Salta</c:v>
                </c:pt>
                <c:pt idx="18">
                  <c:v>Mendoza</c:v>
                </c:pt>
                <c:pt idx="19">
                  <c:v>Cordoba</c:v>
                </c:pt>
                <c:pt idx="20">
                  <c:v>Total</c:v>
                </c:pt>
                <c:pt idx="21">
                  <c:v>Entre Rios</c:v>
                </c:pt>
                <c:pt idx="22">
                  <c:v>Santa Fe</c:v>
                </c:pt>
                <c:pt idx="23">
                  <c:v>C.A.B.A.</c:v>
                </c:pt>
                <c:pt idx="24">
                  <c:v>Buenos Aires</c:v>
                </c:pt>
              </c:strCache>
            </c:strRef>
          </c:cat>
          <c:val>
            <c:numRef>
              <c:f>Hoja9!$CN$4:$CN$28</c:f>
              <c:numCache>
                <c:formatCode>0%</c:formatCode>
                <c:ptCount val="25"/>
                <c:pt idx="0">
                  <c:v>6.0616866369764928</c:v>
                </c:pt>
                <c:pt idx="1">
                  <c:v>3.1193762208088431</c:v>
                </c:pt>
                <c:pt idx="2">
                  <c:v>2.9118569167800032</c:v>
                </c:pt>
                <c:pt idx="3">
                  <c:v>2.7091430002247381</c:v>
                </c:pt>
                <c:pt idx="4">
                  <c:v>2.7084772759676263</c:v>
                </c:pt>
                <c:pt idx="5">
                  <c:v>2.2072669274530328</c:v>
                </c:pt>
                <c:pt idx="6">
                  <c:v>1.8317701537377848</c:v>
                </c:pt>
                <c:pt idx="7">
                  <c:v>1.5633459147695965</c:v>
                </c:pt>
                <c:pt idx="8">
                  <c:v>1.3491421360626168</c:v>
                </c:pt>
                <c:pt idx="9">
                  <c:v>1.3351573525091482</c:v>
                </c:pt>
                <c:pt idx="10">
                  <c:v>1.2503697888894973</c:v>
                </c:pt>
                <c:pt idx="11">
                  <c:v>1.2149809346707872</c:v>
                </c:pt>
                <c:pt idx="12">
                  <c:v>1.0826210061279897</c:v>
                </c:pt>
                <c:pt idx="13">
                  <c:v>1.0759409397512236</c:v>
                </c:pt>
                <c:pt idx="14">
                  <c:v>1.0596109628657802</c:v>
                </c:pt>
                <c:pt idx="15">
                  <c:v>1.0368846348026799</c:v>
                </c:pt>
                <c:pt idx="16">
                  <c:v>1.0269277132176007</c:v>
                </c:pt>
                <c:pt idx="17">
                  <c:v>0.97601766723597594</c:v>
                </c:pt>
                <c:pt idx="18">
                  <c:v>0.91016449696134938</c:v>
                </c:pt>
                <c:pt idx="19">
                  <c:v>0.87224003181929222</c:v>
                </c:pt>
                <c:pt idx="20">
                  <c:v>0.78019547460984562</c:v>
                </c:pt>
                <c:pt idx="21">
                  <c:v>0.73713972915186576</c:v>
                </c:pt>
                <c:pt idx="22">
                  <c:v>0.67715254614088294</c:v>
                </c:pt>
                <c:pt idx="23">
                  <c:v>0.65938307332944568</c:v>
                </c:pt>
                <c:pt idx="24">
                  <c:v>0.43981510588171235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23008"/>
        <c:axId val="21724544"/>
      </c:barChart>
      <c:catAx>
        <c:axId val="217230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es-ES"/>
          </a:p>
        </c:txPr>
        <c:crossAx val="21724544"/>
        <c:crosses val="autoZero"/>
        <c:auto val="1"/>
        <c:lblAlgn val="ctr"/>
        <c:lblOffset val="100"/>
        <c:noMultiLvlLbl val="0"/>
      </c:catAx>
      <c:valAx>
        <c:axId val="217245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21723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57774375425294"/>
          <c:y val="3.5437430786267994E-2"/>
          <c:w val="0.83572324292796729"/>
          <c:h val="0.8844403091014578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Hoja9!$H$46:$H$70</c:f>
              <c:strCache>
                <c:ptCount val="25"/>
                <c:pt idx="0">
                  <c:v>La Rioja</c:v>
                </c:pt>
                <c:pt idx="1">
                  <c:v>Santiago del Estero</c:v>
                </c:pt>
                <c:pt idx="2">
                  <c:v>Corrientes</c:v>
                </c:pt>
                <c:pt idx="3">
                  <c:v>San Juan</c:v>
                </c:pt>
                <c:pt idx="4">
                  <c:v>Catamarca</c:v>
                </c:pt>
                <c:pt idx="5">
                  <c:v>Jujuy</c:v>
                </c:pt>
                <c:pt idx="6">
                  <c:v>Formosa</c:v>
                </c:pt>
                <c:pt idx="7">
                  <c:v>Neuquen</c:v>
                </c:pt>
                <c:pt idx="8">
                  <c:v>Santa Fe</c:v>
                </c:pt>
                <c:pt idx="9">
                  <c:v>San Luis</c:v>
                </c:pt>
                <c:pt idx="10">
                  <c:v>Chaco</c:v>
                </c:pt>
                <c:pt idx="11">
                  <c:v>Cordoba</c:v>
                </c:pt>
                <c:pt idx="12">
                  <c:v>Mendoza</c:v>
                </c:pt>
                <c:pt idx="13">
                  <c:v>Capital Federal</c:v>
                </c:pt>
                <c:pt idx="14">
                  <c:v>Total</c:v>
                </c:pt>
                <c:pt idx="15">
                  <c:v>Buenos Aires</c:v>
                </c:pt>
                <c:pt idx="16">
                  <c:v>Entre Rios</c:v>
                </c:pt>
                <c:pt idx="17">
                  <c:v>Chubut</c:v>
                </c:pt>
                <c:pt idx="18">
                  <c:v>La Pampa</c:v>
                </c:pt>
                <c:pt idx="19">
                  <c:v>Tierra del Fuego</c:v>
                </c:pt>
                <c:pt idx="20">
                  <c:v>Rio Negro</c:v>
                </c:pt>
                <c:pt idx="21">
                  <c:v>Salta</c:v>
                </c:pt>
                <c:pt idx="22">
                  <c:v>Santa Cruz</c:v>
                </c:pt>
                <c:pt idx="23">
                  <c:v>Misiones</c:v>
                </c:pt>
                <c:pt idx="24">
                  <c:v>Tucumàn</c:v>
                </c:pt>
              </c:strCache>
            </c:strRef>
          </c:cat>
          <c:val>
            <c:numRef>
              <c:f>Hoja9!$I$46:$I$70</c:f>
              <c:numCache>
                <c:formatCode>0.0%</c:formatCode>
                <c:ptCount val="25"/>
                <c:pt idx="0">
                  <c:v>2.0756234071206203E-2</c:v>
                </c:pt>
                <c:pt idx="1">
                  <c:v>2.8377643378740807E-2</c:v>
                </c:pt>
                <c:pt idx="2">
                  <c:v>3.4805639150232749E-2</c:v>
                </c:pt>
                <c:pt idx="3">
                  <c:v>3.6096040360419378E-2</c:v>
                </c:pt>
                <c:pt idx="4">
                  <c:v>3.8741392131686057E-2</c:v>
                </c:pt>
                <c:pt idx="5">
                  <c:v>4.0134571086694222E-2</c:v>
                </c:pt>
                <c:pt idx="6">
                  <c:v>4.0451444637032229E-2</c:v>
                </c:pt>
                <c:pt idx="7">
                  <c:v>4.4025644133455395E-2</c:v>
                </c:pt>
                <c:pt idx="8">
                  <c:v>4.4871923955492998E-2</c:v>
                </c:pt>
                <c:pt idx="9">
                  <c:v>4.6687223555526763E-2</c:v>
                </c:pt>
                <c:pt idx="10">
                  <c:v>4.7660477833585298E-2</c:v>
                </c:pt>
                <c:pt idx="11">
                  <c:v>4.7771480217201012E-2</c:v>
                </c:pt>
                <c:pt idx="12">
                  <c:v>4.8816444710888647E-2</c:v>
                </c:pt>
                <c:pt idx="13">
                  <c:v>4.8957290426012129E-2</c:v>
                </c:pt>
                <c:pt idx="14">
                  <c:v>4.9762192300071194E-2</c:v>
                </c:pt>
                <c:pt idx="15">
                  <c:v>5.0814363220206014E-2</c:v>
                </c:pt>
                <c:pt idx="16">
                  <c:v>5.1145037032625885E-2</c:v>
                </c:pt>
                <c:pt idx="17">
                  <c:v>5.2582093538630838E-2</c:v>
                </c:pt>
                <c:pt idx="18">
                  <c:v>5.3106889111442498E-2</c:v>
                </c:pt>
                <c:pt idx="19">
                  <c:v>6.6260384398537334E-2</c:v>
                </c:pt>
                <c:pt idx="20">
                  <c:v>6.9831781877239527E-2</c:v>
                </c:pt>
                <c:pt idx="21">
                  <c:v>7.3271884305404433E-2</c:v>
                </c:pt>
                <c:pt idx="22">
                  <c:v>7.4488047264332294E-2</c:v>
                </c:pt>
                <c:pt idx="23">
                  <c:v>7.5451308905275905E-2</c:v>
                </c:pt>
                <c:pt idx="24">
                  <c:v>7.7857646620223903E-2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93024"/>
        <c:axId val="21819392"/>
      </c:barChart>
      <c:catAx>
        <c:axId val="217930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21819392"/>
        <c:crosses val="autoZero"/>
        <c:auto val="1"/>
        <c:lblAlgn val="ctr"/>
        <c:lblOffset val="100"/>
        <c:noMultiLvlLbl val="0"/>
      </c:catAx>
      <c:valAx>
        <c:axId val="21819392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21793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299813909565603E-2"/>
          <c:y val="0.10161086160006168"/>
          <c:w val="0.91556887197718773"/>
          <c:h val="0.7383064410295517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1.0288208717549902E-2"/>
                  <c:y val="-1.0609791500888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>
                <c:manualLayout>
                  <c:x val="-1.4697441025071289E-3"/>
                  <c:y val="-5.304895750444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Hoja10!$A$3:$A$53</c:f>
              <c:numCache>
                <c:formatCode>General</c:formatCode>
                <c:ptCount val="51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</c:numCache>
            </c:numRef>
          </c:cat>
          <c:val>
            <c:numRef>
              <c:f>Hoja10!$B$3:$B$53</c:f>
              <c:numCache>
                <c:formatCode>General</c:formatCode>
                <c:ptCount val="51"/>
                <c:pt idx="0">
                  <c:v>0.89</c:v>
                </c:pt>
                <c:pt idx="1">
                  <c:v>0.98</c:v>
                </c:pt>
                <c:pt idx="2">
                  <c:v>1.08</c:v>
                </c:pt>
                <c:pt idx="3">
                  <c:v>1.05</c:v>
                </c:pt>
                <c:pt idx="4">
                  <c:v>1.1399999999999999</c:v>
                </c:pt>
                <c:pt idx="5">
                  <c:v>0.94</c:v>
                </c:pt>
                <c:pt idx="6">
                  <c:v>0.77</c:v>
                </c:pt>
                <c:pt idx="7">
                  <c:v>0.75</c:v>
                </c:pt>
                <c:pt idx="8">
                  <c:v>0.9</c:v>
                </c:pt>
                <c:pt idx="9">
                  <c:v>0.12</c:v>
                </c:pt>
                <c:pt idx="10">
                  <c:v>0.81</c:v>
                </c:pt>
                <c:pt idx="11">
                  <c:v>1.56</c:v>
                </c:pt>
                <c:pt idx="12">
                  <c:v>1.8</c:v>
                </c:pt>
                <c:pt idx="13">
                  <c:v>1.91</c:v>
                </c:pt>
                <c:pt idx="14">
                  <c:v>2</c:v>
                </c:pt>
                <c:pt idx="15">
                  <c:v>1.84</c:v>
                </c:pt>
                <c:pt idx="16">
                  <c:v>1.68</c:v>
                </c:pt>
                <c:pt idx="17">
                  <c:v>1.35</c:v>
                </c:pt>
                <c:pt idx="18" formatCode="0.00">
                  <c:v>2.5899232831756924</c:v>
                </c:pt>
                <c:pt idx="19" formatCode="0.00">
                  <c:v>2.8574565510316328</c:v>
                </c:pt>
                <c:pt idx="20" formatCode="0.00">
                  <c:v>2.9837197188419728</c:v>
                </c:pt>
                <c:pt idx="21" formatCode="0.00">
                  <c:v>3.1894254777227538</c:v>
                </c:pt>
                <c:pt idx="22" formatCode="0.00">
                  <c:v>2.189850736870206</c:v>
                </c:pt>
                <c:pt idx="23" formatCode="0.00">
                  <c:v>2.9457092723598715</c:v>
                </c:pt>
                <c:pt idx="24" formatCode="0.00">
                  <c:v>1.4989873200892687</c:v>
                </c:pt>
                <c:pt idx="25" formatCode="0.00">
                  <c:v>1.3658019554265097</c:v>
                </c:pt>
                <c:pt idx="26" formatCode="0.00">
                  <c:v>1.7755888535639166</c:v>
                </c:pt>
                <c:pt idx="27" formatCode="0.00">
                  <c:v>1.7376349965411184</c:v>
                </c:pt>
                <c:pt idx="28" formatCode="0.00">
                  <c:v>1.7178705047762206</c:v>
                </c:pt>
                <c:pt idx="29" formatCode="0.00">
                  <c:v>1.6384631666227345</c:v>
                </c:pt>
                <c:pt idx="30" formatCode="0.00">
                  <c:v>1.602966598772064</c:v>
                </c:pt>
                <c:pt idx="31" formatCode="0.00">
                  <c:v>1.5798924001210115</c:v>
                </c:pt>
                <c:pt idx="32" formatCode="0.00">
                  <c:v>1.6968679164432763</c:v>
                </c:pt>
                <c:pt idx="33" formatCode="0.00">
                  <c:v>1.7548905373166754</c:v>
                </c:pt>
                <c:pt idx="34" formatCode="0.00">
                  <c:v>1.7415871474902138</c:v>
                </c:pt>
                <c:pt idx="35" formatCode="0.00">
                  <c:v>1.734687607044116</c:v>
                </c:pt>
                <c:pt idx="36" formatCode="0.00">
                  <c:v>1.7102037195449142</c:v>
                </c:pt>
                <c:pt idx="37" formatCode="0.00">
                  <c:v>2.3512582698223397</c:v>
                </c:pt>
                <c:pt idx="38" formatCode="0.00">
                  <c:v>2.3901192389116348</c:v>
                </c:pt>
                <c:pt idx="39" formatCode="0.00">
                  <c:v>2.508589120664749</c:v>
                </c:pt>
                <c:pt idx="40" formatCode="0.00">
                  <c:v>2.5801670361945526</c:v>
                </c:pt>
                <c:pt idx="41" formatCode="0.00">
                  <c:v>2.6905928846153784</c:v>
                </c:pt>
                <c:pt idx="42" formatCode="0.00">
                  <c:v>2.8597272333875394</c:v>
                </c:pt>
                <c:pt idx="43" formatCode="0.00">
                  <c:v>3.1630311895780152</c:v>
                </c:pt>
                <c:pt idx="44" formatCode="0.00">
                  <c:v>3.1085801197728511</c:v>
                </c:pt>
                <c:pt idx="45" formatCode="0.00">
                  <c:v>3.2388836673432841</c:v>
                </c:pt>
                <c:pt idx="46" formatCode="0.00">
                  <c:v>3.4532128216269187</c:v>
                </c:pt>
                <c:pt idx="47" formatCode="0.00">
                  <c:v>3.9609108448723918</c:v>
                </c:pt>
                <c:pt idx="48" formatCode="0.00">
                  <c:v>4.0330071643795682</c:v>
                </c:pt>
                <c:pt idx="49" formatCode="0.00">
                  <c:v>4.0693607823163616</c:v>
                </c:pt>
                <c:pt idx="50" formatCode="0.00">
                  <c:v>3.9547465193051412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651904"/>
        <c:axId val="72653440"/>
      </c:barChart>
      <c:catAx>
        <c:axId val="7265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 b="1"/>
            </a:pPr>
            <a:endParaRPr lang="es-ES"/>
          </a:p>
        </c:txPr>
        <c:crossAx val="72653440"/>
        <c:crosses val="autoZero"/>
        <c:auto val="1"/>
        <c:lblAlgn val="ctr"/>
        <c:lblOffset val="100"/>
        <c:noMultiLvlLbl val="0"/>
      </c:catAx>
      <c:valAx>
        <c:axId val="72653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s-ES" sz="1200" b="1"/>
                  <a:t>% del PBI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s-ES"/>
          </a:p>
        </c:txPr>
        <c:crossAx val="7265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92828327014677E-2"/>
          <c:y val="6.2814256325117987E-2"/>
          <c:w val="0.88229087683484009"/>
          <c:h val="0.79748685528361596"/>
        </c:manualLayout>
      </c:layout>
      <c:areaChart>
        <c:grouping val="standard"/>
        <c:varyColors val="0"/>
        <c:ser>
          <c:idx val="0"/>
          <c:order val="0"/>
          <c:tx>
            <c:strRef>
              <c:f>'Ing Brutos'!$K$38</c:f>
              <c:strCache>
                <c:ptCount val="1"/>
                <c:pt idx="0">
                  <c:v>ISIB</c:v>
                </c:pt>
              </c:strCache>
            </c:strRef>
          </c:tx>
          <c:dLbls>
            <c:dLbl>
              <c:idx val="0"/>
              <c:layout>
                <c:manualLayout>
                  <c:x val="3.0864197530864196E-2"/>
                  <c:y val="-0.17958609029724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518518518518545E-2"/>
                  <c:y val="-0.16274989433188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975308641975308E-2"/>
                  <c:y val="-0.17116799231456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2592592592592587E-3"/>
                  <c:y val="-0.24412484149782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0123456790123455E-2"/>
                  <c:y val="-0.25534897214139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4.6296296296296294E-3"/>
                  <c:y val="-0.31427565802018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2151258870418976E-7"/>
                  <c:y val="-0.3872325072034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1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'Ing Brutos'!$L$8:$AI$8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'Ing Brutos'!$L$38:$AI$38</c:f>
              <c:numCache>
                <c:formatCode>0.0%</c:formatCode>
                <c:ptCount val="24"/>
                <c:pt idx="0">
                  <c:v>1.7376349965411181E-2</c:v>
                </c:pt>
                <c:pt idx="1">
                  <c:v>1.7178705047762206E-2</c:v>
                </c:pt>
                <c:pt idx="2">
                  <c:v>1.6384631666227344E-2</c:v>
                </c:pt>
                <c:pt idx="3">
                  <c:v>1.602966598772064E-2</c:v>
                </c:pt>
                <c:pt idx="4">
                  <c:v>1.5798924001210114E-2</c:v>
                </c:pt>
                <c:pt idx="5">
                  <c:v>1.6968679164432763E-2</c:v>
                </c:pt>
                <c:pt idx="6">
                  <c:v>1.7548905373166755E-2</c:v>
                </c:pt>
                <c:pt idx="7">
                  <c:v>1.7415871474902138E-2</c:v>
                </c:pt>
                <c:pt idx="8">
                  <c:v>1.7346876070441161E-2</c:v>
                </c:pt>
                <c:pt idx="9">
                  <c:v>1.7102037195449143E-2</c:v>
                </c:pt>
                <c:pt idx="10">
                  <c:v>2.3512582698223396E-2</c:v>
                </c:pt>
                <c:pt idx="11">
                  <c:v>2.3901192389116345E-2</c:v>
                </c:pt>
                <c:pt idx="12">
                  <c:v>2.508589120664749E-2</c:v>
                </c:pt>
                <c:pt idx="13">
                  <c:v>2.5801670361945528E-2</c:v>
                </c:pt>
                <c:pt idx="14">
                  <c:v>2.6905928846153785E-2</c:v>
                </c:pt>
                <c:pt idx="15">
                  <c:v>2.8597272333875393E-2</c:v>
                </c:pt>
                <c:pt idx="16">
                  <c:v>3.1630311895780146E-2</c:v>
                </c:pt>
                <c:pt idx="17">
                  <c:v>3.1085801197728507E-2</c:v>
                </c:pt>
                <c:pt idx="18">
                  <c:v>3.2388836673432835E-2</c:v>
                </c:pt>
                <c:pt idx="19">
                  <c:v>3.4532128216269185E-2</c:v>
                </c:pt>
                <c:pt idx="20">
                  <c:v>3.9609108448723923E-2</c:v>
                </c:pt>
                <c:pt idx="21">
                  <c:v>4.0330071643795685E-2</c:v>
                </c:pt>
                <c:pt idx="22">
                  <c:v>4.0693607823163613E-2</c:v>
                </c:pt>
                <c:pt idx="23">
                  <c:v>3.9547465193051419E-2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791744"/>
        <c:axId val="49793280"/>
      </c:areaChart>
      <c:catAx>
        <c:axId val="4979174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/>
            </a:pPr>
            <a:endParaRPr lang="es-ES"/>
          </a:p>
        </c:txPr>
        <c:crossAx val="49793280"/>
        <c:crosses val="autoZero"/>
        <c:auto val="1"/>
        <c:lblAlgn val="ctr"/>
        <c:lblOffset val="100"/>
        <c:noMultiLvlLbl val="0"/>
      </c:catAx>
      <c:valAx>
        <c:axId val="49793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% del PBI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497917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38913191406633"/>
          <c:y val="0.14351851851851899"/>
          <c:w val="0.74397516282686882"/>
          <c:h val="0.706341832666329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008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txPr>
              <a:bodyPr/>
              <a:lstStyle/>
              <a:p>
                <a:pPr>
                  <a:defRPr sz="13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Impuestos!$A$3:$A$19</c:f>
              <c:strCache>
                <c:ptCount val="17"/>
                <c:pt idx="0">
                  <c:v>Otros de Seg.Soc</c:v>
                </c:pt>
                <c:pt idx="1">
                  <c:v>Otros Provinciales</c:v>
                </c:pt>
                <c:pt idx="2">
                  <c:v>B. Personales</c:v>
                </c:pt>
                <c:pt idx="3">
                  <c:v>Automotores</c:v>
                </c:pt>
                <c:pt idx="4">
                  <c:v>Inmobiliario</c:v>
                </c:pt>
                <c:pt idx="5">
                  <c:v>Sellos</c:v>
                </c:pt>
                <c:pt idx="6">
                  <c:v>Inter. Coparticipados</c:v>
                </c:pt>
                <c:pt idx="7">
                  <c:v>D. de Importación</c:v>
                </c:pt>
                <c:pt idx="8">
                  <c:v>Retenciones</c:v>
                </c:pt>
                <c:pt idx="9">
                  <c:v>Combustibles</c:v>
                </c:pt>
                <c:pt idx="10">
                  <c:v>Otros. Nacionales</c:v>
                </c:pt>
                <c:pt idx="11">
                  <c:v>ITF</c:v>
                </c:pt>
                <c:pt idx="12">
                  <c:v>Ap. Personales</c:v>
                </c:pt>
                <c:pt idx="13">
                  <c:v>Contr. Patronales</c:v>
                </c:pt>
                <c:pt idx="14">
                  <c:v>I. Brutos</c:v>
                </c:pt>
                <c:pt idx="15">
                  <c:v>Ganancias</c:v>
                </c:pt>
                <c:pt idx="16">
                  <c:v>IVA</c:v>
                </c:pt>
              </c:strCache>
            </c:strRef>
          </c:cat>
          <c:val>
            <c:numRef>
              <c:f>Impuestos!$B$3:$B$19</c:f>
              <c:numCache>
                <c:formatCode>0.0%</c:formatCode>
                <c:ptCount val="17"/>
                <c:pt idx="0">
                  <c:v>1.4666892469437237E-3</c:v>
                </c:pt>
                <c:pt idx="1">
                  <c:v>1.7992614609070915E-3</c:v>
                </c:pt>
                <c:pt idx="2">
                  <c:v>2.4273450586109113E-3</c:v>
                </c:pt>
                <c:pt idx="3">
                  <c:v>2.9099514372382083E-3</c:v>
                </c:pt>
                <c:pt idx="4">
                  <c:v>3.7133421237200365E-3</c:v>
                </c:pt>
                <c:pt idx="5">
                  <c:v>4.6412387970468909E-3</c:v>
                </c:pt>
                <c:pt idx="6">
                  <c:v>5.8225550515689254E-3</c:v>
                </c:pt>
                <c:pt idx="7">
                  <c:v>7.0017146716018211E-3</c:v>
                </c:pt>
                <c:pt idx="8">
                  <c:v>8.8828502636924492E-3</c:v>
                </c:pt>
                <c:pt idx="9">
                  <c:v>9.3989638664687767E-3</c:v>
                </c:pt>
                <c:pt idx="10">
                  <c:v>1.6299023095560077E-2</c:v>
                </c:pt>
                <c:pt idx="11">
                  <c:v>1.6355908106315861E-2</c:v>
                </c:pt>
                <c:pt idx="12">
                  <c:v>2.6426950695976597E-2</c:v>
                </c:pt>
                <c:pt idx="13">
                  <c:v>3.8710550335836556E-2</c:v>
                </c:pt>
                <c:pt idx="14">
                  <c:v>4.0693607823163613E-2</c:v>
                </c:pt>
                <c:pt idx="15">
                  <c:v>5.3775644856496704E-2</c:v>
                </c:pt>
                <c:pt idx="16">
                  <c:v>7.0585912179037993E-2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561408"/>
        <c:axId val="72562944"/>
      </c:barChart>
      <c:catAx>
        <c:axId val="7256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s-ES"/>
          </a:p>
        </c:txPr>
        <c:crossAx val="72562944"/>
        <c:crosses val="autoZero"/>
        <c:auto val="1"/>
        <c:lblAlgn val="ctr"/>
        <c:lblOffset val="100"/>
        <c:noMultiLvlLbl val="0"/>
      </c:catAx>
      <c:valAx>
        <c:axId val="7256294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 b="1"/>
            </a:pPr>
            <a:endParaRPr lang="es-ES"/>
          </a:p>
        </c:txPr>
        <c:crossAx val="72561408"/>
        <c:crosses val="autoZero"/>
        <c:crossBetween val="between"/>
        <c:majorUnit val="0.0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E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9"/>
              <c:layout>
                <c:manualLayout>
                  <c:x val="-7.9865339909821337E-2"/>
                  <c:y val="4.336438268660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9.9831674887276671E-3"/>
                  <c:y val="-4.6700104431729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Sellos!$L$8:$AI$8</c:f>
              <c:numCache>
                <c:formatCode>General</c:formatCode>
                <c:ptCount val="24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Sellos!$L$37:$AI$37</c:f>
              <c:numCache>
                <c:formatCode>0.00%</c:formatCode>
                <c:ptCount val="24"/>
                <c:pt idx="0">
                  <c:v>3.2715675337987361E-3</c:v>
                </c:pt>
                <c:pt idx="1">
                  <c:v>3.1813020580993769E-3</c:v>
                </c:pt>
                <c:pt idx="2">
                  <c:v>2.8498754577955384E-3</c:v>
                </c:pt>
                <c:pt idx="3">
                  <c:v>2.8111223266129924E-3</c:v>
                </c:pt>
                <c:pt idx="4">
                  <c:v>2.4322219931718026E-3</c:v>
                </c:pt>
                <c:pt idx="5">
                  <c:v>2.5560589871075254E-3</c:v>
                </c:pt>
                <c:pt idx="6">
                  <c:v>2.5747996327709806E-3</c:v>
                </c:pt>
                <c:pt idx="7">
                  <c:v>2.2905502353019248E-3</c:v>
                </c:pt>
                <c:pt idx="8">
                  <c:v>2.3486458852978735E-3</c:v>
                </c:pt>
                <c:pt idx="9">
                  <c:v>1.9809212887669223E-3</c:v>
                </c:pt>
                <c:pt idx="10">
                  <c:v>2.7104475303918966E-3</c:v>
                </c:pt>
                <c:pt idx="11">
                  <c:v>2.6530275777699223E-3</c:v>
                </c:pt>
                <c:pt idx="12">
                  <c:v>2.9554524321072618E-3</c:v>
                </c:pt>
                <c:pt idx="13">
                  <c:v>3.148775163107664E-3</c:v>
                </c:pt>
                <c:pt idx="14">
                  <c:v>3.2803010312275052E-3</c:v>
                </c:pt>
                <c:pt idx="15">
                  <c:v>3.0844864163364297E-3</c:v>
                </c:pt>
                <c:pt idx="16">
                  <c:v>3.1551363991877872E-3</c:v>
                </c:pt>
                <c:pt idx="17">
                  <c:v>3.5298390568608215E-3</c:v>
                </c:pt>
                <c:pt idx="18">
                  <c:v>3.8852493397801354E-3</c:v>
                </c:pt>
                <c:pt idx="19">
                  <c:v>3.9395569142774735E-3</c:v>
                </c:pt>
                <c:pt idx="20">
                  <c:v>4.4386657538433546E-3</c:v>
                </c:pt>
                <c:pt idx="21">
                  <c:v>4.2116335221309177E-3</c:v>
                </c:pt>
                <c:pt idx="22">
                  <c:v>4.6412387970468901E-3</c:v>
                </c:pt>
                <c:pt idx="23">
                  <c:v>4.6862649468006378E-3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56672"/>
        <c:axId val="74240384"/>
      </c:lineChart>
      <c:catAx>
        <c:axId val="7415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74240384"/>
        <c:crosses val="autoZero"/>
        <c:auto val="1"/>
        <c:lblAlgn val="ctr"/>
        <c:lblOffset val="100"/>
        <c:noMultiLvlLbl val="0"/>
      </c:catAx>
      <c:valAx>
        <c:axId val="742403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74156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Impuesto</a:t>
            </a:r>
            <a:r>
              <a:rPr lang="en-US" dirty="0" smtClean="0"/>
              <a:t> a la </a:t>
            </a:r>
            <a:r>
              <a:rPr lang="en-US" dirty="0" err="1" smtClean="0"/>
              <a:t>propiedad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i</a:t>
            </a:r>
            <a:r>
              <a:rPr lang="en-US" dirty="0" err="1" smtClean="0"/>
              <a:t>nmobiliaria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y </a:t>
            </a:r>
            <a:r>
              <a:rPr lang="en-US" dirty="0" err="1"/>
              <a:t>jurisdicción</a:t>
            </a:r>
            <a:endParaRPr lang="en-US" dirty="0"/>
          </a:p>
          <a:p>
            <a:pPr>
              <a:defRPr/>
            </a:pPr>
            <a:r>
              <a:rPr lang="en-US" dirty="0"/>
              <a:t> </a:t>
            </a:r>
            <a:r>
              <a:rPr lang="en-US" sz="1200" dirty="0"/>
              <a:t>-en % del PBI-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9243574506016934"/>
          <c:y val="0.28913669864291863"/>
          <c:w val="0.46062125489030858"/>
          <c:h val="0.41102081479676267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8"/>
          </c:dPt>
          <c:dPt>
            <c:idx val="1"/>
            <c:bubble3D val="0"/>
            <c:explosion val="5"/>
          </c:dPt>
          <c:dPt>
            <c:idx val="2"/>
            <c:bubble3D val="0"/>
            <c:explosion val="16"/>
          </c:dPt>
          <c:dPt>
            <c:idx val="3"/>
            <c:bubble3D val="0"/>
            <c:explosion val="9"/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Inmobiliario!$AP$86:$AP$89</c:f>
              <c:strCache>
                <c:ptCount val="4"/>
                <c:pt idx="0">
                  <c:v>CABA</c:v>
                </c:pt>
                <c:pt idx="1">
                  <c:v>Urbano 4 Provincias (Entre Rios, Bs As, Cordoba y Santa Fé)</c:v>
                </c:pt>
                <c:pt idx="2">
                  <c:v>Rural 4 Provincias (Entre Rios, Bs As, Cordoba y Santa Fé)</c:v>
                </c:pt>
                <c:pt idx="3">
                  <c:v>Resto 19 provincias (sin CABA)</c:v>
                </c:pt>
              </c:strCache>
            </c:strRef>
          </c:cat>
          <c:val>
            <c:numRef>
              <c:f>Inmobiliario!$AQ$86:$AQ$89</c:f>
              <c:numCache>
                <c:formatCode>0.00%</c:formatCode>
                <c:ptCount val="4"/>
                <c:pt idx="0">
                  <c:v>1.2514953567030979E-3</c:v>
                </c:pt>
                <c:pt idx="1">
                  <c:v>1.5471117698644767E-3</c:v>
                </c:pt>
                <c:pt idx="2">
                  <c:v>8.2751030140559921E-4</c:v>
                </c:pt>
                <c:pt idx="3">
                  <c:v>4.4455719256148574E-4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8.7721128608923879E-2"/>
          <c:y val="0.76038397978030514"/>
          <c:w val="0.84122419072615917"/>
          <c:h val="0.2187827354913969"/>
        </c:manualLayout>
      </c:layout>
      <c:overlay val="0"/>
      <c:txPr>
        <a:bodyPr/>
        <a:lstStyle/>
        <a:p>
          <a:pPr>
            <a:defRPr b="1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'Ej Transporte (Guia y M-S)'!$A$63</c:f>
              <c:strCache>
                <c:ptCount val="1"/>
                <c:pt idx="0">
                  <c:v>Flete $/ 300 Km + IVA</c:v>
                </c:pt>
              </c:strCache>
            </c:strRef>
          </c:tx>
          <c:spPr>
            <a:solidFill>
              <a:srgbClr val="C0504D"/>
            </a:solidFill>
          </c:spPr>
          <c:invertIfNegative val="1"/>
          <c:cat>
            <c:strRef>
              <c:f>'Ej Transporte (Guia y M-S)'!$B$61:$I$61</c:f>
              <c:strCache>
                <c:ptCount val="8"/>
                <c:pt idx="0">
                  <c:v>Buenos Aires</c:v>
                </c:pt>
                <c:pt idx="1">
                  <c:v>Cordoba</c:v>
                </c:pt>
                <c:pt idx="2">
                  <c:v>Corrientes</c:v>
                </c:pt>
                <c:pt idx="3">
                  <c:v>Entre Rios</c:v>
                </c:pt>
                <c:pt idx="4">
                  <c:v>Formosa</c:v>
                </c:pt>
                <c:pt idx="5">
                  <c:v>La Pampa</c:v>
                </c:pt>
                <c:pt idx="6">
                  <c:v>San Luis</c:v>
                </c:pt>
                <c:pt idx="7">
                  <c:v>Santa Fe</c:v>
                </c:pt>
              </c:strCache>
            </c:strRef>
          </c:cat>
          <c:val>
            <c:numRef>
              <c:f>'Ej Transporte (Guia y M-S)'!$B$63:$I$63</c:f>
              <c:numCache>
                <c:formatCode>0</c:formatCode>
                <c:ptCount val="8"/>
                <c:pt idx="0">
                  <c:v>259.64513788098702</c:v>
                </c:pt>
                <c:pt idx="1">
                  <c:v>259.64513788098702</c:v>
                </c:pt>
                <c:pt idx="2">
                  <c:v>259.64513788098702</c:v>
                </c:pt>
                <c:pt idx="3">
                  <c:v>259.64513788098702</c:v>
                </c:pt>
                <c:pt idx="4">
                  <c:v>259.64513788098702</c:v>
                </c:pt>
                <c:pt idx="5">
                  <c:v>259.64513788098702</c:v>
                </c:pt>
                <c:pt idx="6">
                  <c:v>259.64513788098702</c:v>
                </c:pt>
                <c:pt idx="7">
                  <c:v>259.64513788098702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'Ej Transporte (Guia y M-S)'!$A$64</c:f>
              <c:strCache>
                <c:ptCount val="1"/>
                <c:pt idx="0">
                  <c:v>IIBB sobre Flete </c:v>
                </c:pt>
              </c:strCache>
            </c:strRef>
          </c:tx>
          <c:spPr>
            <a:solidFill>
              <a:srgbClr val="FFC000"/>
            </a:solidFill>
          </c:spPr>
          <c:invertIfNegative val="1"/>
          <c:cat>
            <c:strRef>
              <c:f>'Ej Transporte (Guia y M-S)'!$B$61:$I$61</c:f>
              <c:strCache>
                <c:ptCount val="8"/>
                <c:pt idx="0">
                  <c:v>Buenos Aires</c:v>
                </c:pt>
                <c:pt idx="1">
                  <c:v>Cordoba</c:v>
                </c:pt>
                <c:pt idx="2">
                  <c:v>Corrientes</c:v>
                </c:pt>
                <c:pt idx="3">
                  <c:v>Entre Rios</c:v>
                </c:pt>
                <c:pt idx="4">
                  <c:v>Formosa</c:v>
                </c:pt>
                <c:pt idx="5">
                  <c:v>La Pampa</c:v>
                </c:pt>
                <c:pt idx="6">
                  <c:v>San Luis</c:v>
                </c:pt>
                <c:pt idx="7">
                  <c:v>Santa Fe</c:v>
                </c:pt>
              </c:strCache>
            </c:strRef>
          </c:cat>
          <c:val>
            <c:numRef>
              <c:f>'Ej Transporte (Guia y M-S)'!$B$64:$I$64</c:f>
              <c:numCache>
                <c:formatCode>0.00</c:formatCode>
                <c:ptCount val="8"/>
                <c:pt idx="0">
                  <c:v>3.2478461538461536</c:v>
                </c:pt>
                <c:pt idx="1">
                  <c:v>5.4130769230769236</c:v>
                </c:pt>
                <c:pt idx="2">
                  <c:v>6.2791692307692308</c:v>
                </c:pt>
                <c:pt idx="3">
                  <c:v>5.6295999999999999</c:v>
                </c:pt>
                <c:pt idx="4">
                  <c:v>6.4956923076923072</c:v>
                </c:pt>
                <c:pt idx="5">
                  <c:v>5.4130769230769236</c:v>
                </c:pt>
                <c:pt idx="6">
                  <c:v>9.0939692307692326</c:v>
                </c:pt>
                <c:pt idx="7">
                  <c:v>3.2478461538461536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'Ej Transporte (Guia y M-S)'!$A$65</c:f>
              <c:strCache>
                <c:ptCount val="1"/>
                <c:pt idx="0">
                  <c:v>IIB gasoil</c:v>
                </c:pt>
              </c:strCache>
            </c:strRef>
          </c:tx>
          <c:spPr>
            <a:solidFill>
              <a:srgbClr val="9BBB59"/>
            </a:solidFill>
          </c:spPr>
          <c:invertIfNegative val="1"/>
          <c:cat>
            <c:strRef>
              <c:f>'Ej Transporte (Guia y M-S)'!$B$61:$I$61</c:f>
              <c:strCache>
                <c:ptCount val="8"/>
                <c:pt idx="0">
                  <c:v>Buenos Aires</c:v>
                </c:pt>
                <c:pt idx="1">
                  <c:v>Cordoba</c:v>
                </c:pt>
                <c:pt idx="2">
                  <c:v>Corrientes</c:v>
                </c:pt>
                <c:pt idx="3">
                  <c:v>Entre Rios</c:v>
                </c:pt>
                <c:pt idx="4">
                  <c:v>Formosa</c:v>
                </c:pt>
                <c:pt idx="5">
                  <c:v>La Pampa</c:v>
                </c:pt>
                <c:pt idx="6">
                  <c:v>San Luis</c:v>
                </c:pt>
                <c:pt idx="7">
                  <c:v>Santa Fe</c:v>
                </c:pt>
              </c:strCache>
            </c:strRef>
          </c:cat>
          <c:val>
            <c:numRef>
              <c:f>'Ej Transporte (Guia y M-S)'!$B$65:$I$65</c:f>
              <c:numCache>
                <c:formatCode>0.00</c:formatCode>
                <c:ptCount val="8"/>
                <c:pt idx="0">
                  <c:v>1.7779390420899859</c:v>
                </c:pt>
                <c:pt idx="1">
                  <c:v>1.7779390420899859</c:v>
                </c:pt>
                <c:pt idx="2">
                  <c:v>1.7779390420899859</c:v>
                </c:pt>
                <c:pt idx="3">
                  <c:v>1.7779390420899859</c:v>
                </c:pt>
                <c:pt idx="4">
                  <c:v>1.7779390420899859</c:v>
                </c:pt>
                <c:pt idx="5">
                  <c:v>1.7779390420899859</c:v>
                </c:pt>
                <c:pt idx="6">
                  <c:v>1.7779390420899859</c:v>
                </c:pt>
                <c:pt idx="7">
                  <c:v>1.7779390420899859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'Ej Transporte (Guia y M-S)'!$A$62</c:f>
              <c:strCache>
                <c:ptCount val="1"/>
                <c:pt idx="0">
                  <c:v>Guia para otra Jurisdiccion</c:v>
                </c:pt>
              </c:strCache>
            </c:strRef>
          </c:tx>
          <c:spPr>
            <a:solidFill>
              <a:srgbClr val="002060"/>
            </a:solidFill>
          </c:spPr>
          <c:invertIfNegative val="1"/>
          <c:cat>
            <c:strRef>
              <c:f>'Ej Transporte (Guia y M-S)'!$B$61:$I$61</c:f>
              <c:strCache>
                <c:ptCount val="8"/>
                <c:pt idx="0">
                  <c:v>Buenos Aires</c:v>
                </c:pt>
                <c:pt idx="1">
                  <c:v>Cordoba</c:v>
                </c:pt>
                <c:pt idx="2">
                  <c:v>Corrientes</c:v>
                </c:pt>
                <c:pt idx="3">
                  <c:v>Entre Rios</c:v>
                </c:pt>
                <c:pt idx="4">
                  <c:v>Formosa</c:v>
                </c:pt>
                <c:pt idx="5">
                  <c:v>La Pampa</c:v>
                </c:pt>
                <c:pt idx="6">
                  <c:v>San Luis</c:v>
                </c:pt>
                <c:pt idx="7">
                  <c:v>Santa Fe</c:v>
                </c:pt>
              </c:strCache>
            </c:strRef>
          </c:cat>
          <c:val>
            <c:numRef>
              <c:f>'Ej Transporte (Guia y M-S)'!$B$62:$I$62</c:f>
              <c:numCache>
                <c:formatCode>General</c:formatCode>
                <c:ptCount val="8"/>
                <c:pt idx="0" formatCode="0">
                  <c:v>26.272000000000002</c:v>
                </c:pt>
                <c:pt idx="1">
                  <c:v>26</c:v>
                </c:pt>
                <c:pt idx="2">
                  <c:v>8</c:v>
                </c:pt>
                <c:pt idx="3">
                  <c:v>5</c:v>
                </c:pt>
                <c:pt idx="4" formatCode="0">
                  <c:v>28.05</c:v>
                </c:pt>
                <c:pt idx="5">
                  <c:v>32</c:v>
                </c:pt>
                <c:pt idx="6">
                  <c:v>32</c:v>
                </c:pt>
                <c:pt idx="7" formatCode="0">
                  <c:v>16.2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273536"/>
        <c:axId val="98275328"/>
      </c:barChart>
      <c:catAx>
        <c:axId val="98273536"/>
        <c:scaling>
          <c:orientation val="minMax"/>
        </c:scaling>
        <c:delete val="0"/>
        <c:axPos val="b"/>
        <c:majorTickMark val="cross"/>
        <c:minorTickMark val="cross"/>
        <c:tickLblPos val="nextTo"/>
        <c:txPr>
          <a:bodyPr/>
          <a:lstStyle/>
          <a:p>
            <a:pPr lvl="0">
              <a:defRPr/>
            </a:pPr>
            <a:endParaRPr lang="es-ES"/>
          </a:p>
        </c:txPr>
        <c:crossAx val="98275328"/>
        <c:crosses val="autoZero"/>
        <c:auto val="1"/>
        <c:lblAlgn val="ctr"/>
        <c:lblOffset val="100"/>
        <c:noMultiLvlLbl val="1"/>
      </c:catAx>
      <c:valAx>
        <c:axId val="9827532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1" i="0"/>
                </a:pPr>
                <a:r>
                  <a:rPr lang="es-ES"/>
                  <a:t>$/cab</a:t>
                </a:r>
              </a:p>
            </c:rich>
          </c:tx>
          <c:layout/>
          <c:overlay val="0"/>
        </c:title>
        <c:numFmt formatCode="0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1"/>
            </a:pPr>
            <a:endParaRPr lang="es-ES"/>
          </a:p>
        </c:txPr>
        <c:crossAx val="98273536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layout/>
      <c:overlay val="0"/>
    </c:legend>
    <c:plotVisOnly val="1"/>
    <c:dispBlanksAs val="zero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B0B31-FC53-4309-8265-DB12A01C710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B70811-06A1-42F1-89AE-692EAA2022FF}">
      <dgm:prSet phldrT="[Texto]" custT="1"/>
      <dgm:spPr/>
      <dgm:t>
        <a:bodyPr/>
        <a:lstStyle/>
        <a:p>
          <a:r>
            <a:rPr lang="es-ES" sz="1100" b="1" dirty="0" smtClean="0"/>
            <a:t>Sacan exención</a:t>
          </a:r>
          <a:endParaRPr lang="es-ES" sz="1100" b="1" dirty="0"/>
        </a:p>
      </dgm:t>
    </dgm:pt>
    <dgm:pt modelId="{92CDDD78-988E-44DA-AA79-9D5DE4128461}" type="parTrans" cxnId="{F36FB58A-D89A-4B76-8F1C-C06EFA5C86D3}">
      <dgm:prSet/>
      <dgm:spPr/>
      <dgm:t>
        <a:bodyPr/>
        <a:lstStyle/>
        <a:p>
          <a:endParaRPr lang="es-ES" sz="1100" b="1"/>
        </a:p>
      </dgm:t>
    </dgm:pt>
    <dgm:pt modelId="{5CEE6DFF-83B0-4CBF-8965-810DEFB1C710}" type="sibTrans" cxnId="{F36FB58A-D89A-4B76-8F1C-C06EFA5C86D3}">
      <dgm:prSet/>
      <dgm:spPr/>
      <dgm:t>
        <a:bodyPr/>
        <a:lstStyle/>
        <a:p>
          <a:endParaRPr lang="es-ES" sz="1100" b="1"/>
        </a:p>
      </dgm:t>
    </dgm:pt>
    <dgm:pt modelId="{616ECBAB-04E5-4A0C-B1A4-6D3A7299019A}">
      <dgm:prSet phldrT="[Texto]" custT="1"/>
      <dgm:spPr/>
      <dgm:t>
        <a:bodyPr/>
        <a:lstStyle/>
        <a:p>
          <a:r>
            <a:rPr lang="es-ES" sz="1100" b="1" dirty="0" smtClean="0"/>
            <a:t>Adelanto de impuesto</a:t>
          </a:r>
          <a:endParaRPr lang="es-ES" sz="1100" b="1" dirty="0"/>
        </a:p>
      </dgm:t>
    </dgm:pt>
    <dgm:pt modelId="{C21B18A8-F557-4C7F-B518-D6589A3EDBBC}" type="parTrans" cxnId="{60364589-4703-4AEC-888E-059FE643AE85}">
      <dgm:prSet/>
      <dgm:spPr/>
      <dgm:t>
        <a:bodyPr/>
        <a:lstStyle/>
        <a:p>
          <a:endParaRPr lang="es-ES" sz="1100" b="1"/>
        </a:p>
      </dgm:t>
    </dgm:pt>
    <dgm:pt modelId="{07FC9D11-59F2-4D8C-B567-78321FCC3710}" type="sibTrans" cxnId="{60364589-4703-4AEC-888E-059FE643AE85}">
      <dgm:prSet/>
      <dgm:spPr/>
      <dgm:t>
        <a:bodyPr/>
        <a:lstStyle/>
        <a:p>
          <a:endParaRPr lang="es-ES" sz="1100" b="1"/>
        </a:p>
      </dgm:t>
    </dgm:pt>
    <dgm:pt modelId="{EA26BA02-7500-46A7-83A9-DAF82830D8CC}">
      <dgm:prSet phldrT="[Texto]" custT="1"/>
      <dgm:spPr/>
      <dgm:t>
        <a:bodyPr/>
        <a:lstStyle/>
        <a:p>
          <a:r>
            <a:rPr lang="es-ES" sz="1100" b="1" dirty="0" smtClean="0"/>
            <a:t>Aumento Alícuotas</a:t>
          </a:r>
          <a:endParaRPr lang="es-ES" sz="1100" b="1" dirty="0"/>
        </a:p>
      </dgm:t>
    </dgm:pt>
    <dgm:pt modelId="{74329E1C-F29C-456A-B94A-17F61C054DDD}" type="parTrans" cxnId="{77EF7ACE-92E6-469F-8F2D-521BA0126977}">
      <dgm:prSet/>
      <dgm:spPr/>
      <dgm:t>
        <a:bodyPr/>
        <a:lstStyle/>
        <a:p>
          <a:endParaRPr lang="es-ES" sz="1100" b="1"/>
        </a:p>
      </dgm:t>
    </dgm:pt>
    <dgm:pt modelId="{4C0E4187-0ACA-4500-8503-5E2221677D18}" type="sibTrans" cxnId="{77EF7ACE-92E6-469F-8F2D-521BA0126977}">
      <dgm:prSet/>
      <dgm:spPr/>
      <dgm:t>
        <a:bodyPr/>
        <a:lstStyle/>
        <a:p>
          <a:endParaRPr lang="es-ES" sz="1100" b="1"/>
        </a:p>
      </dgm:t>
    </dgm:pt>
    <dgm:pt modelId="{06520681-B33B-40BC-84F7-6B6533B7EB79}">
      <dgm:prSet custT="1"/>
      <dgm:spPr/>
      <dgm:t>
        <a:bodyPr/>
        <a:lstStyle/>
        <a:p>
          <a:r>
            <a:rPr lang="es-ES" sz="1100" b="1" dirty="0" smtClean="0"/>
            <a:t>Riesgo Fiscal</a:t>
          </a:r>
        </a:p>
      </dgm:t>
    </dgm:pt>
    <dgm:pt modelId="{0176045F-15AB-44DD-8539-FB578B1B9112}" type="parTrans" cxnId="{F4FDC442-6C57-4125-BA4A-C819EDEC9BF7}">
      <dgm:prSet/>
      <dgm:spPr/>
      <dgm:t>
        <a:bodyPr/>
        <a:lstStyle/>
        <a:p>
          <a:endParaRPr lang="es-ES" sz="1100" b="1"/>
        </a:p>
      </dgm:t>
    </dgm:pt>
    <dgm:pt modelId="{0A491935-537B-4731-8419-187524A0F98C}" type="sibTrans" cxnId="{F4FDC442-6C57-4125-BA4A-C819EDEC9BF7}">
      <dgm:prSet/>
      <dgm:spPr/>
      <dgm:t>
        <a:bodyPr/>
        <a:lstStyle/>
        <a:p>
          <a:endParaRPr lang="es-ES" sz="1100" b="1"/>
        </a:p>
      </dgm:t>
    </dgm:pt>
    <dgm:pt modelId="{3692FEB5-2749-422C-B6F1-DC13B3D0831E}">
      <dgm:prSet custT="1"/>
      <dgm:spPr/>
      <dgm:t>
        <a:bodyPr/>
        <a:lstStyle/>
        <a:p>
          <a:r>
            <a:rPr lang="es-ES" sz="1100" b="1" dirty="0" smtClean="0"/>
            <a:t>+alícuota;</a:t>
          </a:r>
        </a:p>
        <a:p>
          <a:r>
            <a:rPr lang="es-ES" sz="1100" b="1" dirty="0" smtClean="0"/>
            <a:t>Aduanas internas;</a:t>
          </a:r>
        </a:p>
        <a:p>
          <a:r>
            <a:rPr lang="es-ES" sz="1100" b="1" dirty="0" smtClean="0"/>
            <a:t>Mera Compra.</a:t>
          </a:r>
          <a:endParaRPr lang="es-ES" sz="1100" b="1" dirty="0"/>
        </a:p>
      </dgm:t>
    </dgm:pt>
    <dgm:pt modelId="{F9517489-BB6A-4D52-8D69-A1B36EDCB8EB}" type="parTrans" cxnId="{9C878E14-3068-4846-8C4E-2C49557386AE}">
      <dgm:prSet/>
      <dgm:spPr/>
      <dgm:t>
        <a:bodyPr/>
        <a:lstStyle/>
        <a:p>
          <a:endParaRPr lang="es-ES" sz="1100" b="1"/>
        </a:p>
      </dgm:t>
    </dgm:pt>
    <dgm:pt modelId="{E7FD0A7B-A459-416A-BC7D-B495182C7C80}" type="sibTrans" cxnId="{9C878E14-3068-4846-8C4E-2C49557386AE}">
      <dgm:prSet/>
      <dgm:spPr/>
      <dgm:t>
        <a:bodyPr/>
        <a:lstStyle/>
        <a:p>
          <a:endParaRPr lang="es-ES" sz="1100" b="1"/>
        </a:p>
      </dgm:t>
    </dgm:pt>
    <dgm:pt modelId="{C8953AB0-AF0A-4ACE-8E49-3AEDAC571AE6}">
      <dgm:prSet custT="1"/>
      <dgm:spPr/>
      <dgm:t>
        <a:bodyPr/>
        <a:lstStyle/>
        <a:p>
          <a:r>
            <a:rPr lang="es-ES" sz="1100" b="1" dirty="0" smtClean="0"/>
            <a:t>Alícuotas</a:t>
          </a:r>
        </a:p>
        <a:p>
          <a:r>
            <a:rPr lang="es-ES" sz="1100" b="1" dirty="0" smtClean="0"/>
            <a:t>Progresivas </a:t>
          </a:r>
        </a:p>
        <a:p>
          <a:r>
            <a:rPr lang="es-ES" sz="1100" b="1" dirty="0" smtClean="0"/>
            <a:t>por monto de facturación</a:t>
          </a:r>
        </a:p>
        <a:p>
          <a:r>
            <a:rPr lang="es-ES" sz="1100" b="1" dirty="0" smtClean="0"/>
            <a:t>Y radicación</a:t>
          </a:r>
          <a:endParaRPr lang="es-ES" sz="1100" b="1" dirty="0"/>
        </a:p>
      </dgm:t>
    </dgm:pt>
    <dgm:pt modelId="{8B664161-4ED6-4AB4-A141-DF6D5C020D72}" type="parTrans" cxnId="{0AC6AD00-8858-47EA-B9AA-E85DDEF68B83}">
      <dgm:prSet/>
      <dgm:spPr/>
      <dgm:t>
        <a:bodyPr/>
        <a:lstStyle/>
        <a:p>
          <a:endParaRPr lang="es-ES" sz="1100" b="1"/>
        </a:p>
      </dgm:t>
    </dgm:pt>
    <dgm:pt modelId="{FA215C08-0F70-43DC-9E61-F141C7A776AD}" type="sibTrans" cxnId="{0AC6AD00-8858-47EA-B9AA-E85DDEF68B83}">
      <dgm:prSet/>
      <dgm:spPr/>
      <dgm:t>
        <a:bodyPr/>
        <a:lstStyle/>
        <a:p>
          <a:endParaRPr lang="es-ES" sz="1100" b="1"/>
        </a:p>
      </dgm:t>
    </dgm:pt>
    <dgm:pt modelId="{17311584-97A7-45D9-B6C9-D35F562B34C2}" type="pres">
      <dgm:prSet presAssocID="{C91B0B31-FC53-4309-8265-DB12A01C71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0EEB4CC-BD6D-455F-AFF0-5283702426A1}" type="pres">
      <dgm:prSet presAssocID="{BAB70811-06A1-42F1-89AE-692EAA2022FF}" presName="composite" presStyleCnt="0"/>
      <dgm:spPr/>
    </dgm:pt>
    <dgm:pt modelId="{504A4BE8-F0C5-471E-AE5A-D396F9EC3845}" type="pres">
      <dgm:prSet presAssocID="{BAB70811-06A1-42F1-89AE-692EAA2022FF}" presName="LShape" presStyleLbl="alignNode1" presStyleIdx="0" presStyleCnt="11" custLinFactY="27932" custLinFactNeighborX="37367" custLinFactNeighborY="100000"/>
      <dgm:spPr/>
    </dgm:pt>
    <dgm:pt modelId="{109A0156-471D-4251-8936-8DC9A64B83B6}" type="pres">
      <dgm:prSet presAssocID="{BAB70811-06A1-42F1-89AE-692EAA2022FF}" presName="ParentText" presStyleLbl="revTx" presStyleIdx="0" presStyleCnt="6" custLinFactY="2859" custLinFactNeighborX="3846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1436D-F46A-4AF3-B35F-C09D7AAA2CDB}" type="pres">
      <dgm:prSet presAssocID="{BAB70811-06A1-42F1-89AE-692EAA2022FF}" presName="Triangle" presStyleLbl="alignNode1" presStyleIdx="1" presStyleCnt="11" custLinFactX="100000" custLinFactY="200000" custLinFactNeighborX="142801" custLinFactNeighborY="289616"/>
      <dgm:spPr/>
    </dgm:pt>
    <dgm:pt modelId="{84E6B88C-E253-491A-9FB8-B3546449495C}" type="pres">
      <dgm:prSet presAssocID="{5CEE6DFF-83B0-4CBF-8965-810DEFB1C710}" presName="sibTrans" presStyleCnt="0"/>
      <dgm:spPr/>
    </dgm:pt>
    <dgm:pt modelId="{3E1FA821-86DD-47DF-A143-37EF93E05FAA}" type="pres">
      <dgm:prSet presAssocID="{5CEE6DFF-83B0-4CBF-8965-810DEFB1C710}" presName="space" presStyleCnt="0"/>
      <dgm:spPr/>
    </dgm:pt>
    <dgm:pt modelId="{9F07B5D4-D34B-43B1-A214-4C3C037E7D83}" type="pres">
      <dgm:prSet presAssocID="{616ECBAB-04E5-4A0C-B1A4-6D3A7299019A}" presName="composite" presStyleCnt="0"/>
      <dgm:spPr/>
    </dgm:pt>
    <dgm:pt modelId="{8460FAF2-3F10-4D8B-92D8-9E8B1BEF30BE}" type="pres">
      <dgm:prSet presAssocID="{616ECBAB-04E5-4A0C-B1A4-6D3A7299019A}" presName="LShape" presStyleLbl="alignNode1" presStyleIdx="2" presStyleCnt="11" custLinFactNeighborX="28379" custLinFactNeighborY="86932"/>
      <dgm:spPr/>
    </dgm:pt>
    <dgm:pt modelId="{2A09C829-2422-4890-8FF6-A366E51A68C9}" type="pres">
      <dgm:prSet presAssocID="{616ECBAB-04E5-4A0C-B1A4-6D3A7299019A}" presName="ParentText" presStyleLbl="revTx" presStyleIdx="1" presStyleCnt="6" custScaleX="121551" custLinFactNeighborX="43470" custLinFactNeighborY="66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ED9990-83F6-4758-B251-C251FCEC1D08}" type="pres">
      <dgm:prSet presAssocID="{616ECBAB-04E5-4A0C-B1A4-6D3A7299019A}" presName="Triangle" presStyleLbl="alignNode1" presStyleIdx="3" presStyleCnt="11" custLinFactX="65422" custLinFactY="144966" custLinFactNeighborX="100000" custLinFactNeighborY="200000"/>
      <dgm:spPr/>
    </dgm:pt>
    <dgm:pt modelId="{C31B5942-7EB9-4B62-942C-CF5706059E34}" type="pres">
      <dgm:prSet presAssocID="{07FC9D11-59F2-4D8C-B567-78321FCC3710}" presName="sibTrans" presStyleCnt="0"/>
      <dgm:spPr/>
    </dgm:pt>
    <dgm:pt modelId="{E8718009-C342-44A6-9E1D-62BDBC60D6F2}" type="pres">
      <dgm:prSet presAssocID="{07FC9D11-59F2-4D8C-B567-78321FCC3710}" presName="space" presStyleCnt="0"/>
      <dgm:spPr/>
    </dgm:pt>
    <dgm:pt modelId="{C650C9F1-72EA-4622-B6D1-3E77282C51B7}" type="pres">
      <dgm:prSet presAssocID="{EA26BA02-7500-46A7-83A9-DAF82830D8CC}" presName="composite" presStyleCnt="0"/>
      <dgm:spPr/>
    </dgm:pt>
    <dgm:pt modelId="{7F524B2F-50AB-4A23-9007-CFE997C08A3B}" type="pres">
      <dgm:prSet presAssocID="{EA26BA02-7500-46A7-83A9-DAF82830D8CC}" presName="LShape" presStyleLbl="alignNode1" presStyleIdx="4" presStyleCnt="11" custScaleY="99436" custLinFactNeighborX="21834" custLinFactNeighborY="50023"/>
      <dgm:spPr/>
    </dgm:pt>
    <dgm:pt modelId="{605889CE-37A1-4100-98F8-4F341DBC9DA4}" type="pres">
      <dgm:prSet presAssocID="{EA26BA02-7500-46A7-83A9-DAF82830D8CC}" presName="ParentText" presStyleLbl="revTx" presStyleIdx="2" presStyleCnt="6" custScaleX="121976" custLinFactNeighborX="36008" custLinFactNeighborY="35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1581D2-B1F1-434B-9313-8EB9CB1D41E0}" type="pres">
      <dgm:prSet presAssocID="{EA26BA02-7500-46A7-83A9-DAF82830D8CC}" presName="Triangle" presStyleLbl="alignNode1" presStyleIdx="5" presStyleCnt="11" custScaleX="88697" custScaleY="111798" custLinFactX="32653" custLinFactY="100000" custLinFactNeighborX="100000" custLinFactNeighborY="116499"/>
      <dgm:spPr/>
    </dgm:pt>
    <dgm:pt modelId="{6D9BE381-63F6-4C8D-99BB-D453C48BA8E8}" type="pres">
      <dgm:prSet presAssocID="{4C0E4187-0ACA-4500-8503-5E2221677D18}" presName="sibTrans" presStyleCnt="0"/>
      <dgm:spPr/>
    </dgm:pt>
    <dgm:pt modelId="{4DFA9C04-F0D9-4DC9-B9F6-EFC3F0459A56}" type="pres">
      <dgm:prSet presAssocID="{4C0E4187-0ACA-4500-8503-5E2221677D18}" presName="space" presStyleCnt="0"/>
      <dgm:spPr/>
    </dgm:pt>
    <dgm:pt modelId="{53C1EB63-5482-4012-B3CA-A35DB25196F9}" type="pres">
      <dgm:prSet presAssocID="{06520681-B33B-40BC-84F7-6B6533B7EB79}" presName="composite" presStyleCnt="0"/>
      <dgm:spPr/>
    </dgm:pt>
    <dgm:pt modelId="{B66E54F0-E90D-4859-AFBA-F7AA58D9DB90}" type="pres">
      <dgm:prSet presAssocID="{06520681-B33B-40BC-84F7-6B6533B7EB79}" presName="LShape" presStyleLbl="alignNode1" presStyleIdx="6" presStyleCnt="11" custScaleY="114273" custLinFactNeighborX="11313" custLinFactNeighborY="13371"/>
      <dgm:spPr/>
    </dgm:pt>
    <dgm:pt modelId="{0CD08989-31DA-441B-AAD8-925C4860CEB8}" type="pres">
      <dgm:prSet presAssocID="{06520681-B33B-40BC-84F7-6B6533B7EB79}" presName="ParentText" presStyleLbl="revTx" presStyleIdx="3" presStyleCnt="6" custScaleY="99439" custLinFactNeighborX="24577" custLinFactNeighborY="18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A33116-9D8A-47D6-A243-DC406E009F8A}" type="pres">
      <dgm:prSet presAssocID="{06520681-B33B-40BC-84F7-6B6533B7EB79}" presName="Triangle" presStyleLbl="alignNode1" presStyleIdx="7" presStyleCnt="11" custLinFactNeighborX="88582" custLinFactNeighborY="71675"/>
      <dgm:spPr/>
    </dgm:pt>
    <dgm:pt modelId="{34A677DE-B81A-4DE8-938C-8A1648BF92CF}" type="pres">
      <dgm:prSet presAssocID="{0A491935-537B-4731-8419-187524A0F98C}" presName="sibTrans" presStyleCnt="0"/>
      <dgm:spPr/>
    </dgm:pt>
    <dgm:pt modelId="{DC67AA19-F483-45A8-86E0-29D4B8490A3C}" type="pres">
      <dgm:prSet presAssocID="{0A491935-537B-4731-8419-187524A0F98C}" presName="space" presStyleCnt="0"/>
      <dgm:spPr/>
    </dgm:pt>
    <dgm:pt modelId="{9F348291-5F11-4A37-A597-C0A40C96B778}" type="pres">
      <dgm:prSet presAssocID="{3692FEB5-2749-422C-B6F1-DC13B3D0831E}" presName="composite" presStyleCnt="0"/>
      <dgm:spPr/>
    </dgm:pt>
    <dgm:pt modelId="{58BC9BF9-1C8C-4ED7-B2A3-6FBE91B973F7}" type="pres">
      <dgm:prSet presAssocID="{3692FEB5-2749-422C-B6F1-DC13B3D0831E}" presName="LShape" presStyleLbl="alignNode1" presStyleIdx="8" presStyleCnt="11" custScaleX="87687" custScaleY="178020" custLinFactNeighborX="-13" custLinFactNeighborY="14845"/>
      <dgm:spPr/>
    </dgm:pt>
    <dgm:pt modelId="{2DEDA6FA-420F-44D3-84FE-BF7E5F1AA635}" type="pres">
      <dgm:prSet presAssocID="{3692FEB5-2749-422C-B6F1-DC13B3D0831E}" presName="ParentText" presStyleLbl="revTx" presStyleIdx="4" presStyleCnt="6" custScaleX="118929" custScaleY="220261" custLinFactNeighborX="16799" custLinFactNeighborY="42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B2693E-179F-4378-AD98-D4A7DBD35B74}" type="pres">
      <dgm:prSet presAssocID="{3692FEB5-2749-422C-B6F1-DC13B3D0831E}" presName="Triangle" presStyleLbl="alignNode1" presStyleIdx="9" presStyleCnt="11" custScaleX="87218" custScaleY="162726" custLinFactNeighborX="-57455" custLinFactNeighborY="-58479"/>
      <dgm:spPr/>
    </dgm:pt>
    <dgm:pt modelId="{AD3A82BB-69D9-45A0-A720-DFEC2949B7A1}" type="pres">
      <dgm:prSet presAssocID="{E7FD0A7B-A459-416A-BC7D-B495182C7C80}" presName="sibTrans" presStyleCnt="0"/>
      <dgm:spPr/>
    </dgm:pt>
    <dgm:pt modelId="{36020C75-B42A-4F07-9775-E952419614F0}" type="pres">
      <dgm:prSet presAssocID="{E7FD0A7B-A459-416A-BC7D-B495182C7C80}" presName="space" presStyleCnt="0"/>
      <dgm:spPr/>
    </dgm:pt>
    <dgm:pt modelId="{06D28008-41E8-47AE-BFBE-D064F26B7C8A}" type="pres">
      <dgm:prSet presAssocID="{C8953AB0-AF0A-4ACE-8E49-3AEDAC571AE6}" presName="composite" presStyleCnt="0"/>
      <dgm:spPr/>
    </dgm:pt>
    <dgm:pt modelId="{B11586B5-9202-4F69-B83E-B8429F04D50E}" type="pres">
      <dgm:prSet presAssocID="{C8953AB0-AF0A-4ACE-8E49-3AEDAC571AE6}" presName="LShape" presStyleLbl="alignNode1" presStyleIdx="10" presStyleCnt="11" custScaleX="95504" custScaleY="209341" custLinFactNeighborX="-51929" custLinFactNeighborY="-92316"/>
      <dgm:spPr/>
    </dgm:pt>
    <dgm:pt modelId="{CFFD9529-D024-4030-A40F-15BACE4CC4CA}" type="pres">
      <dgm:prSet presAssocID="{C8953AB0-AF0A-4ACE-8E49-3AEDAC571AE6}" presName="ParentText" presStyleLbl="revTx" presStyleIdx="5" presStyleCnt="6" custScaleX="158998" custScaleY="109194" custLinFactNeighborX="-1967" custLinFactNeighborY="-93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8FF2B4-8510-4E71-A6B6-16C6FD5337F4}" type="presOf" srcId="{C8953AB0-AF0A-4ACE-8E49-3AEDAC571AE6}" destId="{CFFD9529-D024-4030-A40F-15BACE4CC4CA}" srcOrd="0" destOrd="0" presId="urn:microsoft.com/office/officeart/2009/3/layout/StepUpProcess"/>
    <dgm:cxn modelId="{77EF7ACE-92E6-469F-8F2D-521BA0126977}" srcId="{C91B0B31-FC53-4309-8265-DB12A01C7102}" destId="{EA26BA02-7500-46A7-83A9-DAF82830D8CC}" srcOrd="2" destOrd="0" parTransId="{74329E1C-F29C-456A-B94A-17F61C054DDD}" sibTransId="{4C0E4187-0ACA-4500-8503-5E2221677D18}"/>
    <dgm:cxn modelId="{A1E4148A-62B5-4482-A861-88065267F081}" type="presOf" srcId="{C91B0B31-FC53-4309-8265-DB12A01C7102}" destId="{17311584-97A7-45D9-B6C9-D35F562B34C2}" srcOrd="0" destOrd="0" presId="urn:microsoft.com/office/officeart/2009/3/layout/StepUpProcess"/>
    <dgm:cxn modelId="{0AC6AD00-8858-47EA-B9AA-E85DDEF68B83}" srcId="{C91B0B31-FC53-4309-8265-DB12A01C7102}" destId="{C8953AB0-AF0A-4ACE-8E49-3AEDAC571AE6}" srcOrd="5" destOrd="0" parTransId="{8B664161-4ED6-4AB4-A141-DF6D5C020D72}" sibTransId="{FA215C08-0F70-43DC-9E61-F141C7A776AD}"/>
    <dgm:cxn modelId="{8EDF4E2F-46A5-4349-AABD-38C17E4F8692}" type="presOf" srcId="{06520681-B33B-40BC-84F7-6B6533B7EB79}" destId="{0CD08989-31DA-441B-AAD8-925C4860CEB8}" srcOrd="0" destOrd="0" presId="urn:microsoft.com/office/officeart/2009/3/layout/StepUpProcess"/>
    <dgm:cxn modelId="{3C24069B-F052-46C6-BF63-1F3511CB1FD2}" type="presOf" srcId="{616ECBAB-04E5-4A0C-B1A4-6D3A7299019A}" destId="{2A09C829-2422-4890-8FF6-A366E51A68C9}" srcOrd="0" destOrd="0" presId="urn:microsoft.com/office/officeart/2009/3/layout/StepUpProcess"/>
    <dgm:cxn modelId="{60364589-4703-4AEC-888E-059FE643AE85}" srcId="{C91B0B31-FC53-4309-8265-DB12A01C7102}" destId="{616ECBAB-04E5-4A0C-B1A4-6D3A7299019A}" srcOrd="1" destOrd="0" parTransId="{C21B18A8-F557-4C7F-B518-D6589A3EDBBC}" sibTransId="{07FC9D11-59F2-4D8C-B567-78321FCC3710}"/>
    <dgm:cxn modelId="{9C878E14-3068-4846-8C4E-2C49557386AE}" srcId="{C91B0B31-FC53-4309-8265-DB12A01C7102}" destId="{3692FEB5-2749-422C-B6F1-DC13B3D0831E}" srcOrd="4" destOrd="0" parTransId="{F9517489-BB6A-4D52-8D69-A1B36EDCB8EB}" sibTransId="{E7FD0A7B-A459-416A-BC7D-B495182C7C80}"/>
    <dgm:cxn modelId="{58C915EE-8E33-4A7F-9878-301421ADE357}" type="presOf" srcId="{BAB70811-06A1-42F1-89AE-692EAA2022FF}" destId="{109A0156-471D-4251-8936-8DC9A64B83B6}" srcOrd="0" destOrd="0" presId="urn:microsoft.com/office/officeart/2009/3/layout/StepUpProcess"/>
    <dgm:cxn modelId="{F4FDC442-6C57-4125-BA4A-C819EDEC9BF7}" srcId="{C91B0B31-FC53-4309-8265-DB12A01C7102}" destId="{06520681-B33B-40BC-84F7-6B6533B7EB79}" srcOrd="3" destOrd="0" parTransId="{0176045F-15AB-44DD-8539-FB578B1B9112}" sibTransId="{0A491935-537B-4731-8419-187524A0F98C}"/>
    <dgm:cxn modelId="{7C610705-E157-4CC2-A6E7-CF7F499D4552}" type="presOf" srcId="{EA26BA02-7500-46A7-83A9-DAF82830D8CC}" destId="{605889CE-37A1-4100-98F8-4F341DBC9DA4}" srcOrd="0" destOrd="0" presId="urn:microsoft.com/office/officeart/2009/3/layout/StepUpProcess"/>
    <dgm:cxn modelId="{F36FB58A-D89A-4B76-8F1C-C06EFA5C86D3}" srcId="{C91B0B31-FC53-4309-8265-DB12A01C7102}" destId="{BAB70811-06A1-42F1-89AE-692EAA2022FF}" srcOrd="0" destOrd="0" parTransId="{92CDDD78-988E-44DA-AA79-9D5DE4128461}" sibTransId="{5CEE6DFF-83B0-4CBF-8965-810DEFB1C710}"/>
    <dgm:cxn modelId="{EB49B24D-FF3B-43BA-8216-4A3BFD3BE12B}" type="presOf" srcId="{3692FEB5-2749-422C-B6F1-DC13B3D0831E}" destId="{2DEDA6FA-420F-44D3-84FE-BF7E5F1AA635}" srcOrd="0" destOrd="0" presId="urn:microsoft.com/office/officeart/2009/3/layout/StepUpProcess"/>
    <dgm:cxn modelId="{6D8B47B4-5B35-4A74-9540-80D586401D74}" type="presParOf" srcId="{17311584-97A7-45D9-B6C9-D35F562B34C2}" destId="{D0EEB4CC-BD6D-455F-AFF0-5283702426A1}" srcOrd="0" destOrd="0" presId="urn:microsoft.com/office/officeart/2009/3/layout/StepUpProcess"/>
    <dgm:cxn modelId="{6005A81B-E1BC-4541-9B6B-E81F3D133475}" type="presParOf" srcId="{D0EEB4CC-BD6D-455F-AFF0-5283702426A1}" destId="{504A4BE8-F0C5-471E-AE5A-D396F9EC3845}" srcOrd="0" destOrd="0" presId="urn:microsoft.com/office/officeart/2009/3/layout/StepUpProcess"/>
    <dgm:cxn modelId="{FF3C07FA-5B55-43F7-BE73-3C4A309B28CD}" type="presParOf" srcId="{D0EEB4CC-BD6D-455F-AFF0-5283702426A1}" destId="{109A0156-471D-4251-8936-8DC9A64B83B6}" srcOrd="1" destOrd="0" presId="urn:microsoft.com/office/officeart/2009/3/layout/StepUpProcess"/>
    <dgm:cxn modelId="{7E4DAA25-4D5F-4FEB-8AB4-36943E4D0C88}" type="presParOf" srcId="{D0EEB4CC-BD6D-455F-AFF0-5283702426A1}" destId="{4FC1436D-F46A-4AF3-B35F-C09D7AAA2CDB}" srcOrd="2" destOrd="0" presId="urn:microsoft.com/office/officeart/2009/3/layout/StepUpProcess"/>
    <dgm:cxn modelId="{8311B96F-0396-4D77-98F3-6DF17DA4D549}" type="presParOf" srcId="{17311584-97A7-45D9-B6C9-D35F562B34C2}" destId="{84E6B88C-E253-491A-9FB8-B3546449495C}" srcOrd="1" destOrd="0" presId="urn:microsoft.com/office/officeart/2009/3/layout/StepUpProcess"/>
    <dgm:cxn modelId="{9E083FAB-8FBF-413A-9E5D-B9774DF70B50}" type="presParOf" srcId="{84E6B88C-E253-491A-9FB8-B3546449495C}" destId="{3E1FA821-86DD-47DF-A143-37EF93E05FAA}" srcOrd="0" destOrd="0" presId="urn:microsoft.com/office/officeart/2009/3/layout/StepUpProcess"/>
    <dgm:cxn modelId="{39EADB3F-951D-422A-BD6E-57A8D6D5C9AD}" type="presParOf" srcId="{17311584-97A7-45D9-B6C9-D35F562B34C2}" destId="{9F07B5D4-D34B-43B1-A214-4C3C037E7D83}" srcOrd="2" destOrd="0" presId="urn:microsoft.com/office/officeart/2009/3/layout/StepUpProcess"/>
    <dgm:cxn modelId="{5ECA08C4-F2C9-41E1-B2A1-982675A0394A}" type="presParOf" srcId="{9F07B5D4-D34B-43B1-A214-4C3C037E7D83}" destId="{8460FAF2-3F10-4D8B-92D8-9E8B1BEF30BE}" srcOrd="0" destOrd="0" presId="urn:microsoft.com/office/officeart/2009/3/layout/StepUpProcess"/>
    <dgm:cxn modelId="{ABCDB643-06AF-4CF2-A497-D2CC7F3A7E63}" type="presParOf" srcId="{9F07B5D4-D34B-43B1-A214-4C3C037E7D83}" destId="{2A09C829-2422-4890-8FF6-A366E51A68C9}" srcOrd="1" destOrd="0" presId="urn:microsoft.com/office/officeart/2009/3/layout/StepUpProcess"/>
    <dgm:cxn modelId="{CBC81D2F-6D0D-4E89-9CC6-551C48FBD763}" type="presParOf" srcId="{9F07B5D4-D34B-43B1-A214-4C3C037E7D83}" destId="{8DED9990-83F6-4758-B251-C251FCEC1D08}" srcOrd="2" destOrd="0" presId="urn:microsoft.com/office/officeart/2009/3/layout/StepUpProcess"/>
    <dgm:cxn modelId="{1C73142D-0237-40F4-A292-BECD213E1D5D}" type="presParOf" srcId="{17311584-97A7-45D9-B6C9-D35F562B34C2}" destId="{C31B5942-7EB9-4B62-942C-CF5706059E34}" srcOrd="3" destOrd="0" presId="urn:microsoft.com/office/officeart/2009/3/layout/StepUpProcess"/>
    <dgm:cxn modelId="{4E35C904-7BAD-4455-A451-1435B8AF1A2D}" type="presParOf" srcId="{C31B5942-7EB9-4B62-942C-CF5706059E34}" destId="{E8718009-C342-44A6-9E1D-62BDBC60D6F2}" srcOrd="0" destOrd="0" presId="urn:microsoft.com/office/officeart/2009/3/layout/StepUpProcess"/>
    <dgm:cxn modelId="{83CE62B5-A378-4A52-B2D2-1BBF114A57C9}" type="presParOf" srcId="{17311584-97A7-45D9-B6C9-D35F562B34C2}" destId="{C650C9F1-72EA-4622-B6D1-3E77282C51B7}" srcOrd="4" destOrd="0" presId="urn:microsoft.com/office/officeart/2009/3/layout/StepUpProcess"/>
    <dgm:cxn modelId="{7588650C-B71A-4119-B12E-8EADCB5AE231}" type="presParOf" srcId="{C650C9F1-72EA-4622-B6D1-3E77282C51B7}" destId="{7F524B2F-50AB-4A23-9007-CFE997C08A3B}" srcOrd="0" destOrd="0" presId="urn:microsoft.com/office/officeart/2009/3/layout/StepUpProcess"/>
    <dgm:cxn modelId="{6C67151B-E1FE-445A-AB85-1870EEA5EA40}" type="presParOf" srcId="{C650C9F1-72EA-4622-B6D1-3E77282C51B7}" destId="{605889CE-37A1-4100-98F8-4F341DBC9DA4}" srcOrd="1" destOrd="0" presId="urn:microsoft.com/office/officeart/2009/3/layout/StepUpProcess"/>
    <dgm:cxn modelId="{17C7CC9B-030E-4FCA-80A3-00BD5A7EE608}" type="presParOf" srcId="{C650C9F1-72EA-4622-B6D1-3E77282C51B7}" destId="{4F1581D2-B1F1-434B-9313-8EB9CB1D41E0}" srcOrd="2" destOrd="0" presId="urn:microsoft.com/office/officeart/2009/3/layout/StepUpProcess"/>
    <dgm:cxn modelId="{E4D1F68B-8985-4CC1-81D9-115BFD4068B8}" type="presParOf" srcId="{17311584-97A7-45D9-B6C9-D35F562B34C2}" destId="{6D9BE381-63F6-4C8D-99BB-D453C48BA8E8}" srcOrd="5" destOrd="0" presId="urn:microsoft.com/office/officeart/2009/3/layout/StepUpProcess"/>
    <dgm:cxn modelId="{4C84E3DE-679B-434D-90EC-8B9F81D8B73D}" type="presParOf" srcId="{6D9BE381-63F6-4C8D-99BB-D453C48BA8E8}" destId="{4DFA9C04-F0D9-4DC9-B9F6-EFC3F0459A56}" srcOrd="0" destOrd="0" presId="urn:microsoft.com/office/officeart/2009/3/layout/StepUpProcess"/>
    <dgm:cxn modelId="{808DC5D2-C6DE-4044-AB76-2D59655D10A0}" type="presParOf" srcId="{17311584-97A7-45D9-B6C9-D35F562B34C2}" destId="{53C1EB63-5482-4012-B3CA-A35DB25196F9}" srcOrd="6" destOrd="0" presId="urn:microsoft.com/office/officeart/2009/3/layout/StepUpProcess"/>
    <dgm:cxn modelId="{A09DB3D8-CE8B-4B29-BC32-262E42F4CAF3}" type="presParOf" srcId="{53C1EB63-5482-4012-B3CA-A35DB25196F9}" destId="{B66E54F0-E90D-4859-AFBA-F7AA58D9DB90}" srcOrd="0" destOrd="0" presId="urn:microsoft.com/office/officeart/2009/3/layout/StepUpProcess"/>
    <dgm:cxn modelId="{EA124BC2-F659-40D4-A479-0CB2EA8ABEEA}" type="presParOf" srcId="{53C1EB63-5482-4012-B3CA-A35DB25196F9}" destId="{0CD08989-31DA-441B-AAD8-925C4860CEB8}" srcOrd="1" destOrd="0" presId="urn:microsoft.com/office/officeart/2009/3/layout/StepUpProcess"/>
    <dgm:cxn modelId="{77BC2B61-A324-43CF-9729-5A002CF5DAA0}" type="presParOf" srcId="{53C1EB63-5482-4012-B3CA-A35DB25196F9}" destId="{D8A33116-9D8A-47D6-A243-DC406E009F8A}" srcOrd="2" destOrd="0" presId="urn:microsoft.com/office/officeart/2009/3/layout/StepUpProcess"/>
    <dgm:cxn modelId="{DB9055BE-5E79-408C-9FD3-88353625FD36}" type="presParOf" srcId="{17311584-97A7-45D9-B6C9-D35F562B34C2}" destId="{34A677DE-B81A-4DE8-938C-8A1648BF92CF}" srcOrd="7" destOrd="0" presId="urn:microsoft.com/office/officeart/2009/3/layout/StepUpProcess"/>
    <dgm:cxn modelId="{672B5158-C604-4EEC-80EA-1EDD2334D79D}" type="presParOf" srcId="{34A677DE-B81A-4DE8-938C-8A1648BF92CF}" destId="{DC67AA19-F483-45A8-86E0-29D4B8490A3C}" srcOrd="0" destOrd="0" presId="urn:microsoft.com/office/officeart/2009/3/layout/StepUpProcess"/>
    <dgm:cxn modelId="{DE3A56C4-192A-4526-90CC-D312BB0D6AFE}" type="presParOf" srcId="{17311584-97A7-45D9-B6C9-D35F562B34C2}" destId="{9F348291-5F11-4A37-A597-C0A40C96B778}" srcOrd="8" destOrd="0" presId="urn:microsoft.com/office/officeart/2009/3/layout/StepUpProcess"/>
    <dgm:cxn modelId="{49B7C2DC-38F2-4644-9DCD-F7CCBAAD79A0}" type="presParOf" srcId="{9F348291-5F11-4A37-A597-C0A40C96B778}" destId="{58BC9BF9-1C8C-4ED7-B2A3-6FBE91B973F7}" srcOrd="0" destOrd="0" presId="urn:microsoft.com/office/officeart/2009/3/layout/StepUpProcess"/>
    <dgm:cxn modelId="{2349A2F5-53A1-49F6-9079-D070B3EF2FF3}" type="presParOf" srcId="{9F348291-5F11-4A37-A597-C0A40C96B778}" destId="{2DEDA6FA-420F-44D3-84FE-BF7E5F1AA635}" srcOrd="1" destOrd="0" presId="urn:microsoft.com/office/officeart/2009/3/layout/StepUpProcess"/>
    <dgm:cxn modelId="{A267BE14-9E41-4424-BE85-7E1FA07D0660}" type="presParOf" srcId="{9F348291-5F11-4A37-A597-C0A40C96B778}" destId="{30B2693E-179F-4378-AD98-D4A7DBD35B74}" srcOrd="2" destOrd="0" presId="urn:microsoft.com/office/officeart/2009/3/layout/StepUpProcess"/>
    <dgm:cxn modelId="{910B7CE9-4725-45B2-BF69-15559D5C3EF8}" type="presParOf" srcId="{17311584-97A7-45D9-B6C9-D35F562B34C2}" destId="{AD3A82BB-69D9-45A0-A720-DFEC2949B7A1}" srcOrd="9" destOrd="0" presId="urn:microsoft.com/office/officeart/2009/3/layout/StepUpProcess"/>
    <dgm:cxn modelId="{FBA28905-7F0F-4DE4-BD11-A772D24C402F}" type="presParOf" srcId="{AD3A82BB-69D9-45A0-A720-DFEC2949B7A1}" destId="{36020C75-B42A-4F07-9775-E952419614F0}" srcOrd="0" destOrd="0" presId="urn:microsoft.com/office/officeart/2009/3/layout/StepUpProcess"/>
    <dgm:cxn modelId="{67EB6AAA-7EFF-48C8-903E-7D1E3C2E37E7}" type="presParOf" srcId="{17311584-97A7-45D9-B6C9-D35F562B34C2}" destId="{06D28008-41E8-47AE-BFBE-D064F26B7C8A}" srcOrd="10" destOrd="0" presId="urn:microsoft.com/office/officeart/2009/3/layout/StepUpProcess"/>
    <dgm:cxn modelId="{2FF0432C-EB5F-46A3-B2BC-D60F44BBED0A}" type="presParOf" srcId="{06D28008-41E8-47AE-BFBE-D064F26B7C8A}" destId="{B11586B5-9202-4F69-B83E-B8429F04D50E}" srcOrd="0" destOrd="0" presId="urn:microsoft.com/office/officeart/2009/3/layout/StepUpProcess"/>
    <dgm:cxn modelId="{031AA06A-097D-49D1-B853-C3D4CB6068E3}" type="presParOf" srcId="{06D28008-41E8-47AE-BFBE-D064F26B7C8A}" destId="{CFFD9529-D024-4030-A40F-15BACE4CC4C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FE70C-BCDE-423B-8754-93FACDEA533C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54C549C-47EE-4E54-9EB6-98660E29ED16}">
      <dgm:prSet phldrT="[Texto]" custT="1"/>
      <dgm:spPr/>
      <dgm:t>
        <a:bodyPr/>
        <a:lstStyle/>
        <a:p>
          <a:r>
            <a:rPr lang="es-ES" sz="2800" dirty="0" smtClean="0"/>
            <a:t>2010</a:t>
          </a:r>
        </a:p>
        <a:p>
          <a:r>
            <a:rPr lang="es-ES" sz="1600" dirty="0" smtClean="0"/>
            <a:t>%PBI</a:t>
          </a:r>
          <a:endParaRPr lang="en-US" sz="1600" dirty="0"/>
        </a:p>
      </dgm:t>
    </dgm:pt>
    <dgm:pt modelId="{784519DD-B9D6-4B16-85E3-6CF191C85960}" type="parTrans" cxnId="{BAB11BC6-F05A-4736-AC26-0E481FC2C19D}">
      <dgm:prSet/>
      <dgm:spPr/>
      <dgm:t>
        <a:bodyPr/>
        <a:lstStyle/>
        <a:p>
          <a:endParaRPr lang="en-US"/>
        </a:p>
      </dgm:t>
    </dgm:pt>
    <dgm:pt modelId="{55B60BCD-2923-4E6B-95CD-5AB6AB488220}" type="sibTrans" cxnId="{BAB11BC6-F05A-4736-AC26-0E481FC2C19D}">
      <dgm:prSet/>
      <dgm:spPr/>
      <dgm:t>
        <a:bodyPr/>
        <a:lstStyle/>
        <a:p>
          <a:endParaRPr lang="en-US"/>
        </a:p>
      </dgm:t>
    </dgm:pt>
    <dgm:pt modelId="{96B38ADF-2697-4947-9BCA-BEFC5CE9D26A}">
      <dgm:prSet phldrT="[Texto]"/>
      <dgm:spPr/>
      <dgm:t>
        <a:bodyPr/>
        <a:lstStyle/>
        <a:p>
          <a:r>
            <a:rPr lang="es-ES" dirty="0" smtClean="0"/>
            <a:t>122 MM</a:t>
          </a:r>
        </a:p>
        <a:p>
          <a:r>
            <a:rPr lang="es-ES" dirty="0" smtClean="0"/>
            <a:t>0,007% PBI</a:t>
          </a:r>
          <a:endParaRPr lang="en-US" dirty="0"/>
        </a:p>
      </dgm:t>
    </dgm:pt>
    <dgm:pt modelId="{ED7F2061-B18C-4955-8456-3D231A3F412F}" type="parTrans" cxnId="{BD67785C-0F41-4066-BFA3-26998F8232CA}">
      <dgm:prSet/>
      <dgm:spPr/>
      <dgm:t>
        <a:bodyPr/>
        <a:lstStyle/>
        <a:p>
          <a:endParaRPr lang="en-US"/>
        </a:p>
      </dgm:t>
    </dgm:pt>
    <dgm:pt modelId="{90ED3EBB-75FE-442D-84B1-99E2440C6F15}" type="sibTrans" cxnId="{BD67785C-0F41-4066-BFA3-26998F8232CA}">
      <dgm:prSet/>
      <dgm:spPr/>
      <dgm:t>
        <a:bodyPr/>
        <a:lstStyle/>
        <a:p>
          <a:endParaRPr lang="en-US"/>
        </a:p>
      </dgm:t>
    </dgm:pt>
    <dgm:pt modelId="{BE092238-EF2C-427A-B184-D55E12A1FF06}">
      <dgm:prSet phldrT="[Texto]"/>
      <dgm:spPr/>
      <dgm:t>
        <a:bodyPr/>
        <a:lstStyle/>
        <a:p>
          <a:r>
            <a:rPr lang="es-ES" dirty="0" smtClean="0"/>
            <a:t>435 MM</a:t>
          </a:r>
        </a:p>
        <a:p>
          <a:r>
            <a:rPr lang="es-ES" dirty="0" smtClean="0"/>
            <a:t>0,026% PBI</a:t>
          </a:r>
          <a:endParaRPr lang="en-US" dirty="0"/>
        </a:p>
      </dgm:t>
    </dgm:pt>
    <dgm:pt modelId="{10BA2E26-E260-4170-8F98-7B83DB85B51B}" type="parTrans" cxnId="{4F4E6E2F-F0F4-41E8-877F-6CB391FE21BA}">
      <dgm:prSet/>
      <dgm:spPr/>
      <dgm:t>
        <a:bodyPr/>
        <a:lstStyle/>
        <a:p>
          <a:endParaRPr lang="en-US"/>
        </a:p>
      </dgm:t>
    </dgm:pt>
    <dgm:pt modelId="{46123C9D-EA31-4205-8FE8-7F021AB7DCC0}" type="sibTrans" cxnId="{4F4E6E2F-F0F4-41E8-877F-6CB391FE21BA}">
      <dgm:prSet/>
      <dgm:spPr/>
      <dgm:t>
        <a:bodyPr/>
        <a:lstStyle/>
        <a:p>
          <a:endParaRPr lang="en-US"/>
        </a:p>
      </dgm:t>
    </dgm:pt>
    <dgm:pt modelId="{92870C51-A646-49E2-8409-8DE19B5BE8AB}">
      <dgm:prSet phldrT="[Texto]" custT="1"/>
      <dgm:spPr/>
      <dgm:t>
        <a:bodyPr/>
        <a:lstStyle/>
        <a:p>
          <a:r>
            <a:rPr lang="es-ES" sz="3200" dirty="0" smtClean="0"/>
            <a:t>2016</a:t>
          </a:r>
        </a:p>
        <a:p>
          <a:r>
            <a:rPr lang="es-ES" sz="1600" dirty="0" smtClean="0"/>
            <a:t>%PBI *</a:t>
          </a:r>
          <a:endParaRPr lang="en-US" sz="1600" dirty="0"/>
        </a:p>
      </dgm:t>
    </dgm:pt>
    <dgm:pt modelId="{A20A2290-F59D-477F-A789-FFF35A3C2EEB}" type="parTrans" cxnId="{347A8AAA-4E49-4028-AF91-A4D58C51CBCA}">
      <dgm:prSet/>
      <dgm:spPr/>
      <dgm:t>
        <a:bodyPr/>
        <a:lstStyle/>
        <a:p>
          <a:endParaRPr lang="en-US"/>
        </a:p>
      </dgm:t>
    </dgm:pt>
    <dgm:pt modelId="{A340FA7A-355A-4ABC-8170-B70010947898}" type="sibTrans" cxnId="{347A8AAA-4E49-4028-AF91-A4D58C51CBCA}">
      <dgm:prSet/>
      <dgm:spPr/>
      <dgm:t>
        <a:bodyPr/>
        <a:lstStyle/>
        <a:p>
          <a:endParaRPr lang="en-US"/>
        </a:p>
      </dgm:t>
    </dgm:pt>
    <dgm:pt modelId="{0B053FBE-32F4-4A2A-B51C-32FFA2AF113C}">
      <dgm:prSet phldrT="[Texto]"/>
      <dgm:spPr/>
      <dgm:t>
        <a:bodyPr/>
        <a:lstStyle/>
        <a:p>
          <a:r>
            <a:rPr lang="es-ES" dirty="0" smtClean="0"/>
            <a:t>1.356 MM</a:t>
          </a:r>
        </a:p>
        <a:p>
          <a:r>
            <a:rPr lang="es-ES" dirty="0" smtClean="0"/>
            <a:t>0,017% PBI</a:t>
          </a:r>
          <a:endParaRPr lang="en-US" dirty="0"/>
        </a:p>
      </dgm:t>
    </dgm:pt>
    <dgm:pt modelId="{C1D7B01F-E39B-4FFD-8132-5F44D0892369}" type="parTrans" cxnId="{B463CE8B-E732-4E30-927D-CD7773584DCE}">
      <dgm:prSet/>
      <dgm:spPr/>
      <dgm:t>
        <a:bodyPr/>
        <a:lstStyle/>
        <a:p>
          <a:endParaRPr lang="en-US"/>
        </a:p>
      </dgm:t>
    </dgm:pt>
    <dgm:pt modelId="{DEF14D9C-CCFD-4B1F-91D3-324561F4EC84}" type="sibTrans" cxnId="{B463CE8B-E732-4E30-927D-CD7773584DCE}">
      <dgm:prSet/>
      <dgm:spPr/>
      <dgm:t>
        <a:bodyPr/>
        <a:lstStyle/>
        <a:p>
          <a:endParaRPr lang="en-US"/>
        </a:p>
      </dgm:t>
    </dgm:pt>
    <dgm:pt modelId="{47E05025-03EE-40E9-8CA9-FF70332352A3}">
      <dgm:prSet phldrT="[Texto]"/>
      <dgm:spPr/>
      <dgm:t>
        <a:bodyPr/>
        <a:lstStyle/>
        <a:p>
          <a:r>
            <a:rPr lang="es-ES" dirty="0" smtClean="0"/>
            <a:t>2,120 MM</a:t>
          </a:r>
        </a:p>
        <a:p>
          <a:r>
            <a:rPr lang="es-ES" dirty="0" smtClean="0"/>
            <a:t>0,017% PBI</a:t>
          </a:r>
          <a:endParaRPr lang="en-US" dirty="0"/>
        </a:p>
      </dgm:t>
    </dgm:pt>
    <dgm:pt modelId="{86347BBF-BF0B-41F3-80EE-89C8B1279C52}" type="parTrans" cxnId="{218889F8-4546-4FD2-9589-E3C1C6F4BDD2}">
      <dgm:prSet/>
      <dgm:spPr/>
      <dgm:t>
        <a:bodyPr/>
        <a:lstStyle/>
        <a:p>
          <a:endParaRPr lang="en-US"/>
        </a:p>
      </dgm:t>
    </dgm:pt>
    <dgm:pt modelId="{799243C9-3A7E-417D-B46E-2178F894EEC6}" type="sibTrans" cxnId="{218889F8-4546-4FD2-9589-E3C1C6F4BDD2}">
      <dgm:prSet/>
      <dgm:spPr/>
      <dgm:t>
        <a:bodyPr/>
        <a:lstStyle/>
        <a:p>
          <a:endParaRPr lang="en-US"/>
        </a:p>
      </dgm:t>
    </dgm:pt>
    <dgm:pt modelId="{C534913B-63DE-41CA-9CD0-51A7D363E5C8}">
      <dgm:prSet phldrT="[Texto]"/>
      <dgm:spPr/>
      <dgm:t>
        <a:bodyPr/>
        <a:lstStyle/>
        <a:p>
          <a:r>
            <a:rPr lang="es-ES" dirty="0" smtClean="0"/>
            <a:t>Variación</a:t>
          </a:r>
          <a:endParaRPr lang="en-US" dirty="0"/>
        </a:p>
      </dgm:t>
    </dgm:pt>
    <dgm:pt modelId="{7346B6D5-ACB6-4B72-A3A7-5F5544A6AF7B}" type="parTrans" cxnId="{28FCB2D1-4198-4D08-8370-CF0282667740}">
      <dgm:prSet/>
      <dgm:spPr/>
      <dgm:t>
        <a:bodyPr/>
        <a:lstStyle/>
        <a:p>
          <a:endParaRPr lang="en-US"/>
        </a:p>
      </dgm:t>
    </dgm:pt>
    <dgm:pt modelId="{A8C1453C-901E-45E2-A190-82D505A66101}" type="sibTrans" cxnId="{28FCB2D1-4198-4D08-8370-CF0282667740}">
      <dgm:prSet/>
      <dgm:spPr/>
      <dgm:t>
        <a:bodyPr/>
        <a:lstStyle/>
        <a:p>
          <a:endParaRPr lang="en-US"/>
        </a:p>
      </dgm:t>
    </dgm:pt>
    <dgm:pt modelId="{C4F51331-99D1-45B8-83C4-A2A663E9F5F2}">
      <dgm:prSet phldrT="[Texto]"/>
      <dgm:spPr/>
      <dgm:t>
        <a:bodyPr/>
        <a:lstStyle/>
        <a:p>
          <a:r>
            <a:rPr lang="es-ES" dirty="0" smtClean="0"/>
            <a:t>1.011%</a:t>
          </a:r>
        </a:p>
        <a:p>
          <a:r>
            <a:rPr lang="es-ES" dirty="0" smtClean="0"/>
            <a:t>129%</a:t>
          </a:r>
          <a:endParaRPr lang="en-US" dirty="0"/>
        </a:p>
      </dgm:t>
    </dgm:pt>
    <dgm:pt modelId="{9EF1FA24-F88F-4649-9A6A-01D86441F10E}" type="parTrans" cxnId="{BA1D285B-5FF8-4FE7-9E50-9FDBEBDF6CC0}">
      <dgm:prSet/>
      <dgm:spPr/>
      <dgm:t>
        <a:bodyPr/>
        <a:lstStyle/>
        <a:p>
          <a:endParaRPr lang="en-US"/>
        </a:p>
      </dgm:t>
    </dgm:pt>
    <dgm:pt modelId="{98F3A295-8814-4757-B165-78B639F80E53}" type="sibTrans" cxnId="{BA1D285B-5FF8-4FE7-9E50-9FDBEBDF6CC0}">
      <dgm:prSet/>
      <dgm:spPr/>
      <dgm:t>
        <a:bodyPr/>
        <a:lstStyle/>
        <a:p>
          <a:endParaRPr lang="en-US"/>
        </a:p>
      </dgm:t>
    </dgm:pt>
    <dgm:pt modelId="{4AA846F3-431E-452C-A4AA-062CDF38B848}">
      <dgm:prSet phldrT="[Texto]"/>
      <dgm:spPr/>
      <dgm:t>
        <a:bodyPr/>
        <a:lstStyle/>
        <a:p>
          <a:r>
            <a:rPr lang="es-ES" dirty="0" smtClean="0"/>
            <a:t>387%</a:t>
          </a:r>
        </a:p>
        <a:p>
          <a:r>
            <a:rPr lang="es-ES" dirty="0" smtClean="0"/>
            <a:t>-36%</a:t>
          </a:r>
          <a:endParaRPr lang="en-US" dirty="0"/>
        </a:p>
      </dgm:t>
    </dgm:pt>
    <dgm:pt modelId="{25886206-786D-4507-B82D-D2C1247242C4}" type="parTrans" cxnId="{D4C9F896-2312-45FF-A3B1-C81F5425E428}">
      <dgm:prSet/>
      <dgm:spPr/>
      <dgm:t>
        <a:bodyPr/>
        <a:lstStyle/>
        <a:p>
          <a:endParaRPr lang="en-US"/>
        </a:p>
      </dgm:t>
    </dgm:pt>
    <dgm:pt modelId="{70B9AC1A-BDDD-48F2-8EEC-9A323BE06C27}" type="sibTrans" cxnId="{D4C9F896-2312-45FF-A3B1-C81F5425E428}">
      <dgm:prSet/>
      <dgm:spPr/>
      <dgm:t>
        <a:bodyPr/>
        <a:lstStyle/>
        <a:p>
          <a:endParaRPr lang="en-US"/>
        </a:p>
      </dgm:t>
    </dgm:pt>
    <dgm:pt modelId="{7227C906-F40C-46D2-B508-0FB3F797B4E6}">
      <dgm:prSet phldrT="[Texto]"/>
      <dgm:spPr/>
      <dgm:t>
        <a:bodyPr/>
        <a:lstStyle/>
        <a:p>
          <a:r>
            <a:rPr lang="es-ES" dirty="0" smtClean="0"/>
            <a:t>Demás inmobiliario</a:t>
          </a:r>
          <a:endParaRPr lang="en-US" dirty="0"/>
        </a:p>
      </dgm:t>
    </dgm:pt>
    <dgm:pt modelId="{74C2FA16-A705-4994-B442-5915E82F2307}" type="parTrans" cxnId="{66C5AF20-B9F2-4956-B702-4D2086235881}">
      <dgm:prSet/>
      <dgm:spPr/>
      <dgm:t>
        <a:bodyPr/>
        <a:lstStyle/>
        <a:p>
          <a:endParaRPr lang="en-US"/>
        </a:p>
      </dgm:t>
    </dgm:pt>
    <dgm:pt modelId="{B9449C8A-2715-422E-AA18-E94E4423FA2E}" type="sibTrans" cxnId="{66C5AF20-B9F2-4956-B702-4D2086235881}">
      <dgm:prSet/>
      <dgm:spPr/>
      <dgm:t>
        <a:bodyPr/>
        <a:lstStyle/>
        <a:p>
          <a:endParaRPr lang="en-US"/>
        </a:p>
      </dgm:t>
    </dgm:pt>
    <dgm:pt modelId="{7D8F71B3-42B2-4E08-BB02-2C5548F7C8A7}">
      <dgm:prSet phldrT="[Texto]"/>
      <dgm:spPr/>
      <dgm:t>
        <a:bodyPr/>
        <a:lstStyle/>
        <a:p>
          <a:r>
            <a:rPr lang="es-ES" dirty="0" smtClean="0"/>
            <a:t>Año</a:t>
          </a:r>
          <a:endParaRPr lang="en-US" dirty="0"/>
        </a:p>
      </dgm:t>
    </dgm:pt>
    <dgm:pt modelId="{BC4ED3CA-D88B-47A3-913E-AFB256B531FF}" type="parTrans" cxnId="{56F94C83-A969-4323-8247-DF72F767C8CE}">
      <dgm:prSet/>
      <dgm:spPr/>
      <dgm:t>
        <a:bodyPr/>
        <a:lstStyle/>
        <a:p>
          <a:endParaRPr lang="en-US"/>
        </a:p>
      </dgm:t>
    </dgm:pt>
    <dgm:pt modelId="{05146470-16FE-436A-89A0-3C7843BA1459}" type="sibTrans" cxnId="{56F94C83-A969-4323-8247-DF72F767C8CE}">
      <dgm:prSet/>
      <dgm:spPr/>
      <dgm:t>
        <a:bodyPr/>
        <a:lstStyle/>
        <a:p>
          <a:endParaRPr lang="en-US"/>
        </a:p>
      </dgm:t>
    </dgm:pt>
    <dgm:pt modelId="{82E26845-3831-4C94-A78E-B88AB26B1076}">
      <dgm:prSet phldrT="[Texto]"/>
      <dgm:spPr/>
      <dgm:t>
        <a:bodyPr/>
        <a:lstStyle/>
        <a:p>
          <a:r>
            <a:rPr lang="es-ES" dirty="0" smtClean="0"/>
            <a:t>Inmobiliario rural</a:t>
          </a:r>
          <a:endParaRPr lang="en-US" dirty="0"/>
        </a:p>
      </dgm:t>
    </dgm:pt>
    <dgm:pt modelId="{861E55AF-9E48-4A47-8879-4256C5FF74BC}" type="parTrans" cxnId="{4400D851-1B99-406B-B7EC-D5FB467E4EB7}">
      <dgm:prSet/>
      <dgm:spPr/>
      <dgm:t>
        <a:bodyPr/>
        <a:lstStyle/>
        <a:p>
          <a:endParaRPr lang="en-US"/>
        </a:p>
      </dgm:t>
    </dgm:pt>
    <dgm:pt modelId="{14CC4AF0-724F-4E42-8E09-676CB2B0767B}" type="sibTrans" cxnId="{4400D851-1B99-406B-B7EC-D5FB467E4EB7}">
      <dgm:prSet/>
      <dgm:spPr/>
      <dgm:t>
        <a:bodyPr/>
        <a:lstStyle/>
        <a:p>
          <a:endParaRPr lang="en-US"/>
        </a:p>
      </dgm:t>
    </dgm:pt>
    <dgm:pt modelId="{757F6144-AD43-49E2-8D1D-3965C523B8AF}">
      <dgm:prSet phldrT="[Texto]"/>
      <dgm:spPr/>
      <dgm:t>
        <a:bodyPr/>
        <a:lstStyle/>
        <a:p>
          <a:r>
            <a:rPr lang="es-ES" dirty="0" smtClean="0"/>
            <a:t>Total</a:t>
          </a:r>
          <a:endParaRPr lang="en-US" dirty="0"/>
        </a:p>
      </dgm:t>
    </dgm:pt>
    <dgm:pt modelId="{C86D4FF0-4DC8-4C56-8BB5-E6156ECEEAD4}" type="parTrans" cxnId="{43F249B0-A41D-4B30-AE90-FCF59DB39D14}">
      <dgm:prSet/>
      <dgm:spPr/>
      <dgm:t>
        <a:bodyPr/>
        <a:lstStyle/>
        <a:p>
          <a:endParaRPr lang="en-US"/>
        </a:p>
      </dgm:t>
    </dgm:pt>
    <dgm:pt modelId="{57DE5555-DB48-44BB-9CA6-3476BEDF8B75}" type="sibTrans" cxnId="{43F249B0-A41D-4B30-AE90-FCF59DB39D14}">
      <dgm:prSet/>
      <dgm:spPr/>
      <dgm:t>
        <a:bodyPr/>
        <a:lstStyle/>
        <a:p>
          <a:endParaRPr lang="en-US"/>
        </a:p>
      </dgm:t>
    </dgm:pt>
    <dgm:pt modelId="{EB8E8BEF-14B7-423C-ACFC-A6AD7938F27D}">
      <dgm:prSet phldrT="[Texto]"/>
      <dgm:spPr/>
      <dgm:t>
        <a:bodyPr/>
        <a:lstStyle/>
        <a:p>
          <a:r>
            <a:rPr lang="es-ES" dirty="0" smtClean="0"/>
            <a:t>557 MM</a:t>
          </a:r>
        </a:p>
        <a:p>
          <a:r>
            <a:rPr lang="es-ES" dirty="0" smtClean="0"/>
            <a:t>0,034% PBI</a:t>
          </a:r>
          <a:endParaRPr lang="en-US" dirty="0"/>
        </a:p>
      </dgm:t>
    </dgm:pt>
    <dgm:pt modelId="{01CB10A7-2D59-4913-A1FD-3754EA2E5B2A}" type="parTrans" cxnId="{11A7F12C-3F77-4BD2-B589-B5C3E8343461}">
      <dgm:prSet/>
      <dgm:spPr/>
      <dgm:t>
        <a:bodyPr/>
        <a:lstStyle/>
        <a:p>
          <a:endParaRPr lang="en-US"/>
        </a:p>
      </dgm:t>
    </dgm:pt>
    <dgm:pt modelId="{FAE730BB-FFFF-4727-8A89-AA30D928600F}" type="sibTrans" cxnId="{11A7F12C-3F77-4BD2-B589-B5C3E8343461}">
      <dgm:prSet/>
      <dgm:spPr/>
      <dgm:t>
        <a:bodyPr/>
        <a:lstStyle/>
        <a:p>
          <a:endParaRPr lang="en-US"/>
        </a:p>
      </dgm:t>
    </dgm:pt>
    <dgm:pt modelId="{87EAFA2A-A24E-4D28-9CF7-473C05A0742E}">
      <dgm:prSet phldrT="[Texto]"/>
      <dgm:spPr/>
      <dgm:t>
        <a:bodyPr/>
        <a:lstStyle/>
        <a:p>
          <a:r>
            <a:rPr lang="es-ES" dirty="0" smtClean="0"/>
            <a:t>3.476MM</a:t>
          </a:r>
        </a:p>
        <a:p>
          <a:r>
            <a:rPr lang="es-ES" dirty="0" smtClean="0"/>
            <a:t>0,034% PBI</a:t>
          </a:r>
          <a:endParaRPr lang="en-US" dirty="0"/>
        </a:p>
      </dgm:t>
    </dgm:pt>
    <dgm:pt modelId="{A46AC5BD-CDAC-4901-A4B0-89417BACE640}" type="parTrans" cxnId="{1CD4AF25-D438-4499-AC90-BF5AE984CE2E}">
      <dgm:prSet/>
      <dgm:spPr/>
      <dgm:t>
        <a:bodyPr/>
        <a:lstStyle/>
        <a:p>
          <a:endParaRPr lang="en-US"/>
        </a:p>
      </dgm:t>
    </dgm:pt>
    <dgm:pt modelId="{5F2119FB-E036-487B-B31B-789D06964C6F}" type="sibTrans" cxnId="{1CD4AF25-D438-4499-AC90-BF5AE984CE2E}">
      <dgm:prSet/>
      <dgm:spPr/>
      <dgm:t>
        <a:bodyPr/>
        <a:lstStyle/>
        <a:p>
          <a:endParaRPr lang="en-US"/>
        </a:p>
      </dgm:t>
    </dgm:pt>
    <dgm:pt modelId="{2F05CCF4-E13D-4D9A-8B7E-7AFC828B3A2E}">
      <dgm:prSet phldrT="[Texto]"/>
      <dgm:spPr/>
      <dgm:t>
        <a:bodyPr/>
        <a:lstStyle/>
        <a:p>
          <a:r>
            <a:rPr lang="es-ES" dirty="0" smtClean="0"/>
            <a:t>524%</a:t>
          </a:r>
        </a:p>
        <a:p>
          <a:r>
            <a:rPr lang="es-ES" dirty="0" smtClean="0"/>
            <a:t>0%</a:t>
          </a:r>
          <a:endParaRPr lang="en-US" dirty="0"/>
        </a:p>
      </dgm:t>
    </dgm:pt>
    <dgm:pt modelId="{FF92C376-2A3C-40DB-B4F7-5402ECA0D1AB}" type="parTrans" cxnId="{1B59DD5B-A73C-459E-9F1D-CEACDE048DBD}">
      <dgm:prSet/>
      <dgm:spPr/>
      <dgm:t>
        <a:bodyPr/>
        <a:lstStyle/>
        <a:p>
          <a:endParaRPr lang="en-US"/>
        </a:p>
      </dgm:t>
    </dgm:pt>
    <dgm:pt modelId="{6DE002E0-375E-41C1-B8BA-DF6E2BFCFCB2}" type="sibTrans" cxnId="{1B59DD5B-A73C-459E-9F1D-CEACDE048DBD}">
      <dgm:prSet/>
      <dgm:spPr/>
      <dgm:t>
        <a:bodyPr/>
        <a:lstStyle/>
        <a:p>
          <a:endParaRPr lang="en-US"/>
        </a:p>
      </dgm:t>
    </dgm:pt>
    <dgm:pt modelId="{A0298683-4A85-47ED-838B-D67F7CF7F2F2}" type="pres">
      <dgm:prSet presAssocID="{0CDFE70C-BCDE-423B-8754-93FACDEA533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EE366B-7CF7-4E47-BE9C-E702B339CD1A}" type="pres">
      <dgm:prSet presAssocID="{7D8F71B3-42B2-4E08-BB02-2C5548F7C8A7}" presName="compNode" presStyleCnt="0"/>
      <dgm:spPr/>
      <dgm:t>
        <a:bodyPr/>
        <a:lstStyle/>
        <a:p>
          <a:endParaRPr lang="es-ES"/>
        </a:p>
      </dgm:t>
    </dgm:pt>
    <dgm:pt modelId="{22C91DB6-DE14-471B-BAD1-ED4B363BD693}" type="pres">
      <dgm:prSet presAssocID="{7D8F71B3-42B2-4E08-BB02-2C5548F7C8A7}" presName="aNode" presStyleLbl="bgShp" presStyleIdx="0" presStyleCnt="4" custLinFactNeighborY="1414"/>
      <dgm:spPr/>
      <dgm:t>
        <a:bodyPr/>
        <a:lstStyle/>
        <a:p>
          <a:endParaRPr lang="en-US"/>
        </a:p>
      </dgm:t>
    </dgm:pt>
    <dgm:pt modelId="{0A655EA7-A366-482C-9BFF-C4CD8F4DFED3}" type="pres">
      <dgm:prSet presAssocID="{7D8F71B3-42B2-4E08-BB02-2C5548F7C8A7}" presName="textNode" presStyleLbl="bgShp" presStyleIdx="0" presStyleCnt="4"/>
      <dgm:spPr/>
      <dgm:t>
        <a:bodyPr/>
        <a:lstStyle/>
        <a:p>
          <a:endParaRPr lang="en-US"/>
        </a:p>
      </dgm:t>
    </dgm:pt>
    <dgm:pt modelId="{02A6E36C-203B-4B3A-B08B-E4071D799650}" type="pres">
      <dgm:prSet presAssocID="{7D8F71B3-42B2-4E08-BB02-2C5548F7C8A7}" presName="compChildNode" presStyleCnt="0"/>
      <dgm:spPr/>
      <dgm:t>
        <a:bodyPr/>
        <a:lstStyle/>
        <a:p>
          <a:endParaRPr lang="es-ES"/>
        </a:p>
      </dgm:t>
    </dgm:pt>
    <dgm:pt modelId="{9F15910A-54F8-435E-AFB2-47D6E3C1D9FE}" type="pres">
      <dgm:prSet presAssocID="{7D8F71B3-42B2-4E08-BB02-2C5548F7C8A7}" presName="theInnerList" presStyleCnt="0"/>
      <dgm:spPr/>
      <dgm:t>
        <a:bodyPr/>
        <a:lstStyle/>
        <a:p>
          <a:endParaRPr lang="es-ES"/>
        </a:p>
      </dgm:t>
    </dgm:pt>
    <dgm:pt modelId="{02E18DC6-64C8-4245-93E9-CA053E67BEBE}" type="pres">
      <dgm:prSet presAssocID="{82E26845-3831-4C94-A78E-B88AB26B1076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8EB1F-3B6B-40D2-A3CE-01012658ED08}" type="pres">
      <dgm:prSet presAssocID="{82E26845-3831-4C94-A78E-B88AB26B1076}" presName="aSpace2" presStyleCnt="0"/>
      <dgm:spPr/>
      <dgm:t>
        <a:bodyPr/>
        <a:lstStyle/>
        <a:p>
          <a:endParaRPr lang="es-ES"/>
        </a:p>
      </dgm:t>
    </dgm:pt>
    <dgm:pt modelId="{DA88232A-825E-47AF-A03B-3C6F039DB4FB}" type="pres">
      <dgm:prSet presAssocID="{7227C906-F40C-46D2-B508-0FB3F797B4E6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353E4-DB8E-485C-A47C-B0F9E8408E54}" type="pres">
      <dgm:prSet presAssocID="{7227C906-F40C-46D2-B508-0FB3F797B4E6}" presName="aSpace2" presStyleCnt="0"/>
      <dgm:spPr/>
      <dgm:t>
        <a:bodyPr/>
        <a:lstStyle/>
        <a:p>
          <a:endParaRPr lang="es-ES"/>
        </a:p>
      </dgm:t>
    </dgm:pt>
    <dgm:pt modelId="{BEB4228F-C726-4093-848B-C95A77F1C0D9}" type="pres">
      <dgm:prSet presAssocID="{757F6144-AD43-49E2-8D1D-3965C523B8AF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52E09-282C-4960-91CA-85CDA19D0518}" type="pres">
      <dgm:prSet presAssocID="{7D8F71B3-42B2-4E08-BB02-2C5548F7C8A7}" presName="aSpace" presStyleCnt="0"/>
      <dgm:spPr/>
      <dgm:t>
        <a:bodyPr/>
        <a:lstStyle/>
        <a:p>
          <a:endParaRPr lang="es-ES"/>
        </a:p>
      </dgm:t>
    </dgm:pt>
    <dgm:pt modelId="{82848F9F-D205-47AD-B02A-336B5F1FA651}" type="pres">
      <dgm:prSet presAssocID="{054C549C-47EE-4E54-9EB6-98660E29ED16}" presName="compNode" presStyleCnt="0"/>
      <dgm:spPr/>
      <dgm:t>
        <a:bodyPr/>
        <a:lstStyle/>
        <a:p>
          <a:endParaRPr lang="es-ES"/>
        </a:p>
      </dgm:t>
    </dgm:pt>
    <dgm:pt modelId="{A3263353-7914-43A3-8EC8-5247E5D338E9}" type="pres">
      <dgm:prSet presAssocID="{054C549C-47EE-4E54-9EB6-98660E29ED16}" presName="aNode" presStyleLbl="bgShp" presStyleIdx="1" presStyleCnt="4" custLinFactNeighborY="1414"/>
      <dgm:spPr/>
      <dgm:t>
        <a:bodyPr/>
        <a:lstStyle/>
        <a:p>
          <a:endParaRPr lang="en-US"/>
        </a:p>
      </dgm:t>
    </dgm:pt>
    <dgm:pt modelId="{89A36328-CA76-4251-B12D-22400FB0FFA9}" type="pres">
      <dgm:prSet presAssocID="{054C549C-47EE-4E54-9EB6-98660E29ED16}" presName="textNode" presStyleLbl="bgShp" presStyleIdx="1" presStyleCnt="4"/>
      <dgm:spPr/>
      <dgm:t>
        <a:bodyPr/>
        <a:lstStyle/>
        <a:p>
          <a:endParaRPr lang="en-US"/>
        </a:p>
      </dgm:t>
    </dgm:pt>
    <dgm:pt modelId="{56F66AE4-8517-45B0-BC36-C2AA639A0428}" type="pres">
      <dgm:prSet presAssocID="{054C549C-47EE-4E54-9EB6-98660E29ED16}" presName="compChildNode" presStyleCnt="0"/>
      <dgm:spPr/>
      <dgm:t>
        <a:bodyPr/>
        <a:lstStyle/>
        <a:p>
          <a:endParaRPr lang="es-ES"/>
        </a:p>
      </dgm:t>
    </dgm:pt>
    <dgm:pt modelId="{8D59E89E-F7E8-4F20-BF2B-07060A0E37D1}" type="pres">
      <dgm:prSet presAssocID="{054C549C-47EE-4E54-9EB6-98660E29ED16}" presName="theInnerList" presStyleCnt="0"/>
      <dgm:spPr/>
      <dgm:t>
        <a:bodyPr/>
        <a:lstStyle/>
        <a:p>
          <a:endParaRPr lang="es-ES"/>
        </a:p>
      </dgm:t>
    </dgm:pt>
    <dgm:pt modelId="{268B83CB-A112-436E-84D2-131B08528129}" type="pres">
      <dgm:prSet presAssocID="{96B38ADF-2697-4947-9BCA-BEFC5CE9D26A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59EC8-A7F1-4A2D-B729-42FE604ABD41}" type="pres">
      <dgm:prSet presAssocID="{96B38ADF-2697-4947-9BCA-BEFC5CE9D26A}" presName="aSpace2" presStyleCnt="0"/>
      <dgm:spPr/>
      <dgm:t>
        <a:bodyPr/>
        <a:lstStyle/>
        <a:p>
          <a:endParaRPr lang="es-ES"/>
        </a:p>
      </dgm:t>
    </dgm:pt>
    <dgm:pt modelId="{D5C3492B-2E43-4281-9C7A-3FA002DF41FD}" type="pres">
      <dgm:prSet presAssocID="{BE092238-EF2C-427A-B184-D55E12A1FF06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98BCB-57DA-4127-87F5-40BBB1F87C2F}" type="pres">
      <dgm:prSet presAssocID="{BE092238-EF2C-427A-B184-D55E12A1FF06}" presName="aSpace2" presStyleCnt="0"/>
      <dgm:spPr/>
      <dgm:t>
        <a:bodyPr/>
        <a:lstStyle/>
        <a:p>
          <a:endParaRPr lang="es-ES"/>
        </a:p>
      </dgm:t>
    </dgm:pt>
    <dgm:pt modelId="{CF7E677A-BB36-4C31-8D2F-83E4A7ABE098}" type="pres">
      <dgm:prSet presAssocID="{EB8E8BEF-14B7-423C-ACFC-A6AD7938F27D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DFE48-3A55-429F-AA96-DF1E035ECEA6}" type="pres">
      <dgm:prSet presAssocID="{054C549C-47EE-4E54-9EB6-98660E29ED16}" presName="aSpace" presStyleCnt="0"/>
      <dgm:spPr/>
      <dgm:t>
        <a:bodyPr/>
        <a:lstStyle/>
        <a:p>
          <a:endParaRPr lang="es-ES"/>
        </a:p>
      </dgm:t>
    </dgm:pt>
    <dgm:pt modelId="{7ACBFAE5-F903-4D4D-A2C2-FAAD27959627}" type="pres">
      <dgm:prSet presAssocID="{92870C51-A646-49E2-8409-8DE19B5BE8AB}" presName="compNode" presStyleCnt="0"/>
      <dgm:spPr/>
      <dgm:t>
        <a:bodyPr/>
        <a:lstStyle/>
        <a:p>
          <a:endParaRPr lang="es-ES"/>
        </a:p>
      </dgm:t>
    </dgm:pt>
    <dgm:pt modelId="{C71E872C-A0B0-46CD-AC17-CCF7997DB713}" type="pres">
      <dgm:prSet presAssocID="{92870C51-A646-49E2-8409-8DE19B5BE8AB}" presName="aNode" presStyleLbl="bgShp" presStyleIdx="2" presStyleCnt="4" custLinFactNeighborY="1414"/>
      <dgm:spPr/>
      <dgm:t>
        <a:bodyPr/>
        <a:lstStyle/>
        <a:p>
          <a:endParaRPr lang="en-US"/>
        </a:p>
      </dgm:t>
    </dgm:pt>
    <dgm:pt modelId="{628D0B4E-C8E7-4A5C-93F4-BB66EE964F51}" type="pres">
      <dgm:prSet presAssocID="{92870C51-A646-49E2-8409-8DE19B5BE8AB}" presName="textNode" presStyleLbl="bgShp" presStyleIdx="2" presStyleCnt="4"/>
      <dgm:spPr/>
      <dgm:t>
        <a:bodyPr/>
        <a:lstStyle/>
        <a:p>
          <a:endParaRPr lang="en-US"/>
        </a:p>
      </dgm:t>
    </dgm:pt>
    <dgm:pt modelId="{148B7723-CC48-4CE8-9363-F8389AFDCB2C}" type="pres">
      <dgm:prSet presAssocID="{92870C51-A646-49E2-8409-8DE19B5BE8AB}" presName="compChildNode" presStyleCnt="0"/>
      <dgm:spPr/>
      <dgm:t>
        <a:bodyPr/>
        <a:lstStyle/>
        <a:p>
          <a:endParaRPr lang="es-ES"/>
        </a:p>
      </dgm:t>
    </dgm:pt>
    <dgm:pt modelId="{AA1405F8-8709-4ECA-825A-7E36B1110D53}" type="pres">
      <dgm:prSet presAssocID="{92870C51-A646-49E2-8409-8DE19B5BE8AB}" presName="theInnerList" presStyleCnt="0"/>
      <dgm:spPr/>
      <dgm:t>
        <a:bodyPr/>
        <a:lstStyle/>
        <a:p>
          <a:endParaRPr lang="es-ES"/>
        </a:p>
      </dgm:t>
    </dgm:pt>
    <dgm:pt modelId="{5E799DD9-100B-49A6-8831-F71C453A4DF4}" type="pres">
      <dgm:prSet presAssocID="{0B053FBE-32F4-4A2A-B51C-32FFA2AF113C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1E0F1-7910-47F8-925E-6278B824D565}" type="pres">
      <dgm:prSet presAssocID="{0B053FBE-32F4-4A2A-B51C-32FFA2AF113C}" presName="aSpace2" presStyleCnt="0"/>
      <dgm:spPr/>
      <dgm:t>
        <a:bodyPr/>
        <a:lstStyle/>
        <a:p>
          <a:endParaRPr lang="es-ES"/>
        </a:p>
      </dgm:t>
    </dgm:pt>
    <dgm:pt modelId="{A86BE4B3-861A-40C9-8844-C43FA033699A}" type="pres">
      <dgm:prSet presAssocID="{47E05025-03EE-40E9-8CA9-FF70332352A3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4B5D8-FB5E-4438-A22A-E71C2CC3C7BD}" type="pres">
      <dgm:prSet presAssocID="{47E05025-03EE-40E9-8CA9-FF70332352A3}" presName="aSpace2" presStyleCnt="0"/>
      <dgm:spPr/>
      <dgm:t>
        <a:bodyPr/>
        <a:lstStyle/>
        <a:p>
          <a:endParaRPr lang="es-ES"/>
        </a:p>
      </dgm:t>
    </dgm:pt>
    <dgm:pt modelId="{5ED52A32-B397-485A-A595-3DEBADDEE294}" type="pres">
      <dgm:prSet presAssocID="{87EAFA2A-A24E-4D28-9CF7-473C05A0742E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F6D19-D81A-4BFA-9806-EFE5B57AEA63}" type="pres">
      <dgm:prSet presAssocID="{92870C51-A646-49E2-8409-8DE19B5BE8AB}" presName="aSpace" presStyleCnt="0"/>
      <dgm:spPr/>
      <dgm:t>
        <a:bodyPr/>
        <a:lstStyle/>
        <a:p>
          <a:endParaRPr lang="es-ES"/>
        </a:p>
      </dgm:t>
    </dgm:pt>
    <dgm:pt modelId="{B6624A56-D3D6-4D7D-8C7C-4133AAFA60AB}" type="pres">
      <dgm:prSet presAssocID="{C534913B-63DE-41CA-9CD0-51A7D363E5C8}" presName="compNode" presStyleCnt="0"/>
      <dgm:spPr/>
      <dgm:t>
        <a:bodyPr/>
        <a:lstStyle/>
        <a:p>
          <a:endParaRPr lang="es-ES"/>
        </a:p>
      </dgm:t>
    </dgm:pt>
    <dgm:pt modelId="{8E502073-8781-484B-AECA-73B68E3986C0}" type="pres">
      <dgm:prSet presAssocID="{C534913B-63DE-41CA-9CD0-51A7D363E5C8}" presName="aNode" presStyleLbl="bgShp" presStyleIdx="3" presStyleCnt="4" custLinFactNeighborY="1414"/>
      <dgm:spPr/>
      <dgm:t>
        <a:bodyPr/>
        <a:lstStyle/>
        <a:p>
          <a:endParaRPr lang="en-US"/>
        </a:p>
      </dgm:t>
    </dgm:pt>
    <dgm:pt modelId="{DE884704-7EC4-4960-9302-7859F58B8B9C}" type="pres">
      <dgm:prSet presAssocID="{C534913B-63DE-41CA-9CD0-51A7D363E5C8}" presName="textNode" presStyleLbl="bgShp" presStyleIdx="3" presStyleCnt="4"/>
      <dgm:spPr/>
      <dgm:t>
        <a:bodyPr/>
        <a:lstStyle/>
        <a:p>
          <a:endParaRPr lang="en-US"/>
        </a:p>
      </dgm:t>
    </dgm:pt>
    <dgm:pt modelId="{23C240F1-D4EA-4304-8945-238D8B562FC5}" type="pres">
      <dgm:prSet presAssocID="{C534913B-63DE-41CA-9CD0-51A7D363E5C8}" presName="compChildNode" presStyleCnt="0"/>
      <dgm:spPr/>
      <dgm:t>
        <a:bodyPr/>
        <a:lstStyle/>
        <a:p>
          <a:endParaRPr lang="es-ES"/>
        </a:p>
      </dgm:t>
    </dgm:pt>
    <dgm:pt modelId="{781B72E5-1193-493D-A397-5158CC0FF87E}" type="pres">
      <dgm:prSet presAssocID="{C534913B-63DE-41CA-9CD0-51A7D363E5C8}" presName="theInnerList" presStyleCnt="0"/>
      <dgm:spPr/>
      <dgm:t>
        <a:bodyPr/>
        <a:lstStyle/>
        <a:p>
          <a:endParaRPr lang="es-ES"/>
        </a:p>
      </dgm:t>
    </dgm:pt>
    <dgm:pt modelId="{6B40EC51-5496-4882-869C-0288B760126F}" type="pres">
      <dgm:prSet presAssocID="{C4F51331-99D1-45B8-83C4-A2A663E9F5F2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CCACF-F1EA-4105-9D3C-17C2AE759E08}" type="pres">
      <dgm:prSet presAssocID="{C4F51331-99D1-45B8-83C4-A2A663E9F5F2}" presName="aSpace2" presStyleCnt="0"/>
      <dgm:spPr/>
      <dgm:t>
        <a:bodyPr/>
        <a:lstStyle/>
        <a:p>
          <a:endParaRPr lang="es-ES"/>
        </a:p>
      </dgm:t>
    </dgm:pt>
    <dgm:pt modelId="{D5EAAC7E-5C61-4A33-A4A4-5DB98823EB91}" type="pres">
      <dgm:prSet presAssocID="{4AA846F3-431E-452C-A4AA-062CDF38B848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5E2CE-A40B-42E8-A40F-0FC29B08F72F}" type="pres">
      <dgm:prSet presAssocID="{4AA846F3-431E-452C-A4AA-062CDF38B848}" presName="aSpace2" presStyleCnt="0"/>
      <dgm:spPr/>
      <dgm:t>
        <a:bodyPr/>
        <a:lstStyle/>
        <a:p>
          <a:endParaRPr lang="es-ES"/>
        </a:p>
      </dgm:t>
    </dgm:pt>
    <dgm:pt modelId="{F375560C-C3EF-45F2-B56C-CD7A3BEB9E00}" type="pres">
      <dgm:prSet presAssocID="{2F05CCF4-E13D-4D9A-8B7E-7AFC828B3A2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4E6E2F-F0F4-41E8-877F-6CB391FE21BA}" srcId="{054C549C-47EE-4E54-9EB6-98660E29ED16}" destId="{BE092238-EF2C-427A-B184-D55E12A1FF06}" srcOrd="1" destOrd="0" parTransId="{10BA2E26-E260-4170-8F98-7B83DB85B51B}" sibTransId="{46123C9D-EA31-4205-8FE8-7F021AB7DCC0}"/>
    <dgm:cxn modelId="{9757CA29-E4ED-4FE7-8472-ED91C827F2D2}" type="presOf" srcId="{4AA846F3-431E-452C-A4AA-062CDF38B848}" destId="{D5EAAC7E-5C61-4A33-A4A4-5DB98823EB91}" srcOrd="0" destOrd="0" presId="urn:microsoft.com/office/officeart/2005/8/layout/lProcess2"/>
    <dgm:cxn modelId="{EA1E83C3-C974-4616-8F7A-C0EE2BC56C3F}" type="presOf" srcId="{0B053FBE-32F4-4A2A-B51C-32FFA2AF113C}" destId="{5E799DD9-100B-49A6-8831-F71C453A4DF4}" srcOrd="0" destOrd="0" presId="urn:microsoft.com/office/officeart/2005/8/layout/lProcess2"/>
    <dgm:cxn modelId="{1D919518-FAA6-4AC5-87E4-60F92FDF4F86}" type="presOf" srcId="{C534913B-63DE-41CA-9CD0-51A7D363E5C8}" destId="{8E502073-8781-484B-AECA-73B68E3986C0}" srcOrd="0" destOrd="0" presId="urn:microsoft.com/office/officeart/2005/8/layout/lProcess2"/>
    <dgm:cxn modelId="{BA1D285B-5FF8-4FE7-9E50-9FDBEBDF6CC0}" srcId="{C534913B-63DE-41CA-9CD0-51A7D363E5C8}" destId="{C4F51331-99D1-45B8-83C4-A2A663E9F5F2}" srcOrd="0" destOrd="0" parTransId="{9EF1FA24-F88F-4649-9A6A-01D86441F10E}" sibTransId="{98F3A295-8814-4757-B165-78B639F80E53}"/>
    <dgm:cxn modelId="{11A7F12C-3F77-4BD2-B589-B5C3E8343461}" srcId="{054C549C-47EE-4E54-9EB6-98660E29ED16}" destId="{EB8E8BEF-14B7-423C-ACFC-A6AD7938F27D}" srcOrd="2" destOrd="0" parTransId="{01CB10A7-2D59-4913-A1FD-3754EA2E5B2A}" sibTransId="{FAE730BB-FFFF-4727-8A89-AA30D928600F}"/>
    <dgm:cxn modelId="{E256E616-DBCC-4824-9860-6BD6ABA1A2B8}" type="presOf" srcId="{C4F51331-99D1-45B8-83C4-A2A663E9F5F2}" destId="{6B40EC51-5496-4882-869C-0288B760126F}" srcOrd="0" destOrd="0" presId="urn:microsoft.com/office/officeart/2005/8/layout/lProcess2"/>
    <dgm:cxn modelId="{6B3BB965-0CC9-4AB2-B2C6-5C3312AEA20C}" type="presOf" srcId="{92870C51-A646-49E2-8409-8DE19B5BE8AB}" destId="{C71E872C-A0B0-46CD-AC17-CCF7997DB713}" srcOrd="0" destOrd="0" presId="urn:microsoft.com/office/officeart/2005/8/layout/lProcess2"/>
    <dgm:cxn modelId="{B463CE8B-E732-4E30-927D-CD7773584DCE}" srcId="{92870C51-A646-49E2-8409-8DE19B5BE8AB}" destId="{0B053FBE-32F4-4A2A-B51C-32FFA2AF113C}" srcOrd="0" destOrd="0" parTransId="{C1D7B01F-E39B-4FFD-8132-5F44D0892369}" sibTransId="{DEF14D9C-CCFD-4B1F-91D3-324561F4EC84}"/>
    <dgm:cxn modelId="{95592FFD-235C-4D19-B2D3-5CC4DD563A7D}" type="presOf" srcId="{47E05025-03EE-40E9-8CA9-FF70332352A3}" destId="{A86BE4B3-861A-40C9-8844-C43FA033699A}" srcOrd="0" destOrd="0" presId="urn:microsoft.com/office/officeart/2005/8/layout/lProcess2"/>
    <dgm:cxn modelId="{D8FDAC70-DEBB-4252-B9F0-015A6319299C}" type="presOf" srcId="{7227C906-F40C-46D2-B508-0FB3F797B4E6}" destId="{DA88232A-825E-47AF-A03B-3C6F039DB4FB}" srcOrd="0" destOrd="0" presId="urn:microsoft.com/office/officeart/2005/8/layout/lProcess2"/>
    <dgm:cxn modelId="{AD907E54-4314-4990-9909-AA5E602BC97F}" type="presOf" srcId="{C534913B-63DE-41CA-9CD0-51A7D363E5C8}" destId="{DE884704-7EC4-4960-9302-7859F58B8B9C}" srcOrd="1" destOrd="0" presId="urn:microsoft.com/office/officeart/2005/8/layout/lProcess2"/>
    <dgm:cxn modelId="{537C32FB-EC0A-4898-B1BB-6641168EF86E}" type="presOf" srcId="{7D8F71B3-42B2-4E08-BB02-2C5548F7C8A7}" destId="{22C91DB6-DE14-471B-BAD1-ED4B363BD693}" srcOrd="0" destOrd="0" presId="urn:microsoft.com/office/officeart/2005/8/layout/lProcess2"/>
    <dgm:cxn modelId="{7CE124CE-D272-4D7F-B656-E88754625498}" type="presOf" srcId="{82E26845-3831-4C94-A78E-B88AB26B1076}" destId="{02E18DC6-64C8-4245-93E9-CA053E67BEBE}" srcOrd="0" destOrd="0" presId="urn:microsoft.com/office/officeart/2005/8/layout/lProcess2"/>
    <dgm:cxn modelId="{56F94C83-A969-4323-8247-DF72F767C8CE}" srcId="{0CDFE70C-BCDE-423B-8754-93FACDEA533C}" destId="{7D8F71B3-42B2-4E08-BB02-2C5548F7C8A7}" srcOrd="0" destOrd="0" parTransId="{BC4ED3CA-D88B-47A3-913E-AFB256B531FF}" sibTransId="{05146470-16FE-436A-89A0-3C7843BA1459}"/>
    <dgm:cxn modelId="{347A8AAA-4E49-4028-AF91-A4D58C51CBCA}" srcId="{0CDFE70C-BCDE-423B-8754-93FACDEA533C}" destId="{92870C51-A646-49E2-8409-8DE19B5BE8AB}" srcOrd="2" destOrd="0" parTransId="{A20A2290-F59D-477F-A789-FFF35A3C2EEB}" sibTransId="{A340FA7A-355A-4ABC-8170-B70010947898}"/>
    <dgm:cxn modelId="{2E0EC37F-4E07-4525-884F-19C9BA206888}" type="presOf" srcId="{BE092238-EF2C-427A-B184-D55E12A1FF06}" destId="{D5C3492B-2E43-4281-9C7A-3FA002DF41FD}" srcOrd="0" destOrd="0" presId="urn:microsoft.com/office/officeart/2005/8/layout/lProcess2"/>
    <dgm:cxn modelId="{43F249B0-A41D-4B30-AE90-FCF59DB39D14}" srcId="{7D8F71B3-42B2-4E08-BB02-2C5548F7C8A7}" destId="{757F6144-AD43-49E2-8D1D-3965C523B8AF}" srcOrd="2" destOrd="0" parTransId="{C86D4FF0-4DC8-4C56-8BB5-E6156ECEEAD4}" sibTransId="{57DE5555-DB48-44BB-9CA6-3476BEDF8B75}"/>
    <dgm:cxn modelId="{D181DF8B-63B5-4D3F-8050-1A35EB89107B}" type="presOf" srcId="{0CDFE70C-BCDE-423B-8754-93FACDEA533C}" destId="{A0298683-4A85-47ED-838B-D67F7CF7F2F2}" srcOrd="0" destOrd="0" presId="urn:microsoft.com/office/officeart/2005/8/layout/lProcess2"/>
    <dgm:cxn modelId="{BD728224-1124-459D-BB54-3D63D7A20B78}" type="presOf" srcId="{054C549C-47EE-4E54-9EB6-98660E29ED16}" destId="{A3263353-7914-43A3-8EC8-5247E5D338E9}" srcOrd="0" destOrd="0" presId="urn:microsoft.com/office/officeart/2005/8/layout/lProcess2"/>
    <dgm:cxn modelId="{4400D851-1B99-406B-B7EC-D5FB467E4EB7}" srcId="{7D8F71B3-42B2-4E08-BB02-2C5548F7C8A7}" destId="{82E26845-3831-4C94-A78E-B88AB26B1076}" srcOrd="0" destOrd="0" parTransId="{861E55AF-9E48-4A47-8879-4256C5FF74BC}" sibTransId="{14CC4AF0-724F-4E42-8E09-676CB2B0767B}"/>
    <dgm:cxn modelId="{EB57B466-AFE1-4EA7-891C-09A98B94E8B1}" type="presOf" srcId="{92870C51-A646-49E2-8409-8DE19B5BE8AB}" destId="{628D0B4E-C8E7-4A5C-93F4-BB66EE964F51}" srcOrd="1" destOrd="0" presId="urn:microsoft.com/office/officeart/2005/8/layout/lProcess2"/>
    <dgm:cxn modelId="{E9E8AFF7-16F1-4A9A-A353-E3F90BC27C3B}" type="presOf" srcId="{7D8F71B3-42B2-4E08-BB02-2C5548F7C8A7}" destId="{0A655EA7-A366-482C-9BFF-C4CD8F4DFED3}" srcOrd="1" destOrd="0" presId="urn:microsoft.com/office/officeart/2005/8/layout/lProcess2"/>
    <dgm:cxn modelId="{1CD4AF25-D438-4499-AC90-BF5AE984CE2E}" srcId="{92870C51-A646-49E2-8409-8DE19B5BE8AB}" destId="{87EAFA2A-A24E-4D28-9CF7-473C05A0742E}" srcOrd="2" destOrd="0" parTransId="{A46AC5BD-CDAC-4901-A4B0-89417BACE640}" sibTransId="{5F2119FB-E036-487B-B31B-789D06964C6F}"/>
    <dgm:cxn modelId="{CD97F7D2-F6B2-4E77-89D9-58358C4F829E}" type="presOf" srcId="{054C549C-47EE-4E54-9EB6-98660E29ED16}" destId="{89A36328-CA76-4251-B12D-22400FB0FFA9}" srcOrd="1" destOrd="0" presId="urn:microsoft.com/office/officeart/2005/8/layout/lProcess2"/>
    <dgm:cxn modelId="{A5BA9C0E-6025-4AC0-A36F-8FCEB65D87E7}" type="presOf" srcId="{96B38ADF-2697-4947-9BCA-BEFC5CE9D26A}" destId="{268B83CB-A112-436E-84D2-131B08528129}" srcOrd="0" destOrd="0" presId="urn:microsoft.com/office/officeart/2005/8/layout/lProcess2"/>
    <dgm:cxn modelId="{D4C9F896-2312-45FF-A3B1-C81F5425E428}" srcId="{C534913B-63DE-41CA-9CD0-51A7D363E5C8}" destId="{4AA846F3-431E-452C-A4AA-062CDF38B848}" srcOrd="1" destOrd="0" parTransId="{25886206-786D-4507-B82D-D2C1247242C4}" sibTransId="{70B9AC1A-BDDD-48F2-8EEC-9A323BE06C27}"/>
    <dgm:cxn modelId="{66C5AF20-B9F2-4956-B702-4D2086235881}" srcId="{7D8F71B3-42B2-4E08-BB02-2C5548F7C8A7}" destId="{7227C906-F40C-46D2-B508-0FB3F797B4E6}" srcOrd="1" destOrd="0" parTransId="{74C2FA16-A705-4994-B442-5915E82F2307}" sibTransId="{B9449C8A-2715-422E-AA18-E94E4423FA2E}"/>
    <dgm:cxn modelId="{FEEBEDDB-55DB-460D-9BB9-811133D93C89}" type="presOf" srcId="{757F6144-AD43-49E2-8D1D-3965C523B8AF}" destId="{BEB4228F-C726-4093-848B-C95A77F1C0D9}" srcOrd="0" destOrd="0" presId="urn:microsoft.com/office/officeart/2005/8/layout/lProcess2"/>
    <dgm:cxn modelId="{28FCB2D1-4198-4D08-8370-CF0282667740}" srcId="{0CDFE70C-BCDE-423B-8754-93FACDEA533C}" destId="{C534913B-63DE-41CA-9CD0-51A7D363E5C8}" srcOrd="3" destOrd="0" parTransId="{7346B6D5-ACB6-4B72-A3A7-5F5544A6AF7B}" sibTransId="{A8C1453C-901E-45E2-A190-82D505A66101}"/>
    <dgm:cxn modelId="{BD67785C-0F41-4066-BFA3-26998F8232CA}" srcId="{054C549C-47EE-4E54-9EB6-98660E29ED16}" destId="{96B38ADF-2697-4947-9BCA-BEFC5CE9D26A}" srcOrd="0" destOrd="0" parTransId="{ED7F2061-B18C-4955-8456-3D231A3F412F}" sibTransId="{90ED3EBB-75FE-442D-84B1-99E2440C6F15}"/>
    <dgm:cxn modelId="{218889F8-4546-4FD2-9589-E3C1C6F4BDD2}" srcId="{92870C51-A646-49E2-8409-8DE19B5BE8AB}" destId="{47E05025-03EE-40E9-8CA9-FF70332352A3}" srcOrd="1" destOrd="0" parTransId="{86347BBF-BF0B-41F3-80EE-89C8B1279C52}" sibTransId="{799243C9-3A7E-417D-B46E-2178F894EEC6}"/>
    <dgm:cxn modelId="{3B1026C1-B990-4996-8BEB-80712F85B9F4}" type="presOf" srcId="{87EAFA2A-A24E-4D28-9CF7-473C05A0742E}" destId="{5ED52A32-B397-485A-A595-3DEBADDEE294}" srcOrd="0" destOrd="0" presId="urn:microsoft.com/office/officeart/2005/8/layout/lProcess2"/>
    <dgm:cxn modelId="{9FFE2107-9AAC-4576-9E20-C59B9B59A646}" type="presOf" srcId="{EB8E8BEF-14B7-423C-ACFC-A6AD7938F27D}" destId="{CF7E677A-BB36-4C31-8D2F-83E4A7ABE098}" srcOrd="0" destOrd="0" presId="urn:microsoft.com/office/officeart/2005/8/layout/lProcess2"/>
    <dgm:cxn modelId="{112C85FD-1013-4BDA-9FD4-C903D06824A9}" type="presOf" srcId="{2F05CCF4-E13D-4D9A-8B7E-7AFC828B3A2E}" destId="{F375560C-C3EF-45F2-B56C-CD7A3BEB9E00}" srcOrd="0" destOrd="0" presId="urn:microsoft.com/office/officeart/2005/8/layout/lProcess2"/>
    <dgm:cxn modelId="{BAB11BC6-F05A-4736-AC26-0E481FC2C19D}" srcId="{0CDFE70C-BCDE-423B-8754-93FACDEA533C}" destId="{054C549C-47EE-4E54-9EB6-98660E29ED16}" srcOrd="1" destOrd="0" parTransId="{784519DD-B9D6-4B16-85E3-6CF191C85960}" sibTransId="{55B60BCD-2923-4E6B-95CD-5AB6AB488220}"/>
    <dgm:cxn modelId="{1B59DD5B-A73C-459E-9F1D-CEACDE048DBD}" srcId="{C534913B-63DE-41CA-9CD0-51A7D363E5C8}" destId="{2F05CCF4-E13D-4D9A-8B7E-7AFC828B3A2E}" srcOrd="2" destOrd="0" parTransId="{FF92C376-2A3C-40DB-B4F7-5402ECA0D1AB}" sibTransId="{6DE002E0-375E-41C1-B8BA-DF6E2BFCFCB2}"/>
    <dgm:cxn modelId="{1F298971-91B3-4887-B922-F8712FC5D511}" type="presParOf" srcId="{A0298683-4A85-47ED-838B-D67F7CF7F2F2}" destId="{1DEE366B-7CF7-4E47-BE9C-E702B339CD1A}" srcOrd="0" destOrd="0" presId="urn:microsoft.com/office/officeart/2005/8/layout/lProcess2"/>
    <dgm:cxn modelId="{04EA1634-8AF1-43EB-BC5E-4EEE97B917FE}" type="presParOf" srcId="{1DEE366B-7CF7-4E47-BE9C-E702B339CD1A}" destId="{22C91DB6-DE14-471B-BAD1-ED4B363BD693}" srcOrd="0" destOrd="0" presId="urn:microsoft.com/office/officeart/2005/8/layout/lProcess2"/>
    <dgm:cxn modelId="{C8E878F4-4D8C-4B97-8D89-E8FAB1B6E94E}" type="presParOf" srcId="{1DEE366B-7CF7-4E47-BE9C-E702B339CD1A}" destId="{0A655EA7-A366-482C-9BFF-C4CD8F4DFED3}" srcOrd="1" destOrd="0" presId="urn:microsoft.com/office/officeart/2005/8/layout/lProcess2"/>
    <dgm:cxn modelId="{0FDFA886-FE98-4789-8A82-BE59D0AC58C7}" type="presParOf" srcId="{1DEE366B-7CF7-4E47-BE9C-E702B339CD1A}" destId="{02A6E36C-203B-4B3A-B08B-E4071D799650}" srcOrd="2" destOrd="0" presId="urn:microsoft.com/office/officeart/2005/8/layout/lProcess2"/>
    <dgm:cxn modelId="{1A52D352-E4EF-48DD-8267-619FD4F41679}" type="presParOf" srcId="{02A6E36C-203B-4B3A-B08B-E4071D799650}" destId="{9F15910A-54F8-435E-AFB2-47D6E3C1D9FE}" srcOrd="0" destOrd="0" presId="urn:microsoft.com/office/officeart/2005/8/layout/lProcess2"/>
    <dgm:cxn modelId="{E1452191-B0E5-422D-8099-2EB63AC9118E}" type="presParOf" srcId="{9F15910A-54F8-435E-AFB2-47D6E3C1D9FE}" destId="{02E18DC6-64C8-4245-93E9-CA053E67BEBE}" srcOrd="0" destOrd="0" presId="urn:microsoft.com/office/officeart/2005/8/layout/lProcess2"/>
    <dgm:cxn modelId="{231DB073-2511-4D6E-82D6-D56FA2AFFDC3}" type="presParOf" srcId="{9F15910A-54F8-435E-AFB2-47D6E3C1D9FE}" destId="{7838EB1F-3B6B-40D2-A3CE-01012658ED08}" srcOrd="1" destOrd="0" presId="urn:microsoft.com/office/officeart/2005/8/layout/lProcess2"/>
    <dgm:cxn modelId="{B2373CDA-68EB-4B5F-86A9-9B8860B4EBB6}" type="presParOf" srcId="{9F15910A-54F8-435E-AFB2-47D6E3C1D9FE}" destId="{DA88232A-825E-47AF-A03B-3C6F039DB4FB}" srcOrd="2" destOrd="0" presId="urn:microsoft.com/office/officeart/2005/8/layout/lProcess2"/>
    <dgm:cxn modelId="{F5677B84-6D94-405C-8EC7-EA9478EA87BB}" type="presParOf" srcId="{9F15910A-54F8-435E-AFB2-47D6E3C1D9FE}" destId="{0CF353E4-DB8E-485C-A47C-B0F9E8408E54}" srcOrd="3" destOrd="0" presId="urn:microsoft.com/office/officeart/2005/8/layout/lProcess2"/>
    <dgm:cxn modelId="{D448A2EF-902E-41EF-A189-2942111E0C90}" type="presParOf" srcId="{9F15910A-54F8-435E-AFB2-47D6E3C1D9FE}" destId="{BEB4228F-C726-4093-848B-C95A77F1C0D9}" srcOrd="4" destOrd="0" presId="urn:microsoft.com/office/officeart/2005/8/layout/lProcess2"/>
    <dgm:cxn modelId="{20A4A980-3C7B-4E4F-B6E5-90040E52F1D0}" type="presParOf" srcId="{A0298683-4A85-47ED-838B-D67F7CF7F2F2}" destId="{8C952E09-282C-4960-91CA-85CDA19D0518}" srcOrd="1" destOrd="0" presId="urn:microsoft.com/office/officeart/2005/8/layout/lProcess2"/>
    <dgm:cxn modelId="{E68FBECA-5880-44E3-A5C5-10F45B533E1F}" type="presParOf" srcId="{A0298683-4A85-47ED-838B-D67F7CF7F2F2}" destId="{82848F9F-D205-47AD-B02A-336B5F1FA651}" srcOrd="2" destOrd="0" presId="urn:microsoft.com/office/officeart/2005/8/layout/lProcess2"/>
    <dgm:cxn modelId="{78ED3E3D-8FFF-4ABA-A725-9D92D05E7123}" type="presParOf" srcId="{82848F9F-D205-47AD-B02A-336B5F1FA651}" destId="{A3263353-7914-43A3-8EC8-5247E5D338E9}" srcOrd="0" destOrd="0" presId="urn:microsoft.com/office/officeart/2005/8/layout/lProcess2"/>
    <dgm:cxn modelId="{28194201-5643-4CC5-BCDA-D25D48CE113C}" type="presParOf" srcId="{82848F9F-D205-47AD-B02A-336B5F1FA651}" destId="{89A36328-CA76-4251-B12D-22400FB0FFA9}" srcOrd="1" destOrd="0" presId="urn:microsoft.com/office/officeart/2005/8/layout/lProcess2"/>
    <dgm:cxn modelId="{01D859C2-4A13-44DB-A685-CBBB76A22D23}" type="presParOf" srcId="{82848F9F-D205-47AD-B02A-336B5F1FA651}" destId="{56F66AE4-8517-45B0-BC36-C2AA639A0428}" srcOrd="2" destOrd="0" presId="urn:microsoft.com/office/officeart/2005/8/layout/lProcess2"/>
    <dgm:cxn modelId="{30CDF479-5172-4E0E-B6DA-FE35589E1A29}" type="presParOf" srcId="{56F66AE4-8517-45B0-BC36-C2AA639A0428}" destId="{8D59E89E-F7E8-4F20-BF2B-07060A0E37D1}" srcOrd="0" destOrd="0" presId="urn:microsoft.com/office/officeart/2005/8/layout/lProcess2"/>
    <dgm:cxn modelId="{2AFE37DC-F9E8-4ED6-AD44-74CFBC994B69}" type="presParOf" srcId="{8D59E89E-F7E8-4F20-BF2B-07060A0E37D1}" destId="{268B83CB-A112-436E-84D2-131B08528129}" srcOrd="0" destOrd="0" presId="urn:microsoft.com/office/officeart/2005/8/layout/lProcess2"/>
    <dgm:cxn modelId="{CE3E75D2-A46D-489E-8E9D-1906BC7CD4A2}" type="presParOf" srcId="{8D59E89E-F7E8-4F20-BF2B-07060A0E37D1}" destId="{ED659EC8-A7F1-4A2D-B729-42FE604ABD41}" srcOrd="1" destOrd="0" presId="urn:microsoft.com/office/officeart/2005/8/layout/lProcess2"/>
    <dgm:cxn modelId="{9C806D6A-7E58-417B-A79A-727B18EE55F3}" type="presParOf" srcId="{8D59E89E-F7E8-4F20-BF2B-07060A0E37D1}" destId="{D5C3492B-2E43-4281-9C7A-3FA002DF41FD}" srcOrd="2" destOrd="0" presId="urn:microsoft.com/office/officeart/2005/8/layout/lProcess2"/>
    <dgm:cxn modelId="{CB2A4721-DC32-48E5-97EA-C31AC4527871}" type="presParOf" srcId="{8D59E89E-F7E8-4F20-BF2B-07060A0E37D1}" destId="{A8698BCB-57DA-4127-87F5-40BBB1F87C2F}" srcOrd="3" destOrd="0" presId="urn:microsoft.com/office/officeart/2005/8/layout/lProcess2"/>
    <dgm:cxn modelId="{D7E745AD-3A33-4AC1-8F89-87C763E16C74}" type="presParOf" srcId="{8D59E89E-F7E8-4F20-BF2B-07060A0E37D1}" destId="{CF7E677A-BB36-4C31-8D2F-83E4A7ABE098}" srcOrd="4" destOrd="0" presId="urn:microsoft.com/office/officeart/2005/8/layout/lProcess2"/>
    <dgm:cxn modelId="{33049DBE-2EF8-4C2C-BEC5-59EA3DF3DFC7}" type="presParOf" srcId="{A0298683-4A85-47ED-838B-D67F7CF7F2F2}" destId="{19FDFE48-3A55-429F-AA96-DF1E035ECEA6}" srcOrd="3" destOrd="0" presId="urn:microsoft.com/office/officeart/2005/8/layout/lProcess2"/>
    <dgm:cxn modelId="{36F14E33-734C-4CD3-9316-1F40797EFD42}" type="presParOf" srcId="{A0298683-4A85-47ED-838B-D67F7CF7F2F2}" destId="{7ACBFAE5-F903-4D4D-A2C2-FAAD27959627}" srcOrd="4" destOrd="0" presId="urn:microsoft.com/office/officeart/2005/8/layout/lProcess2"/>
    <dgm:cxn modelId="{6FC2631C-F628-47A7-A845-52DF827F78A6}" type="presParOf" srcId="{7ACBFAE5-F903-4D4D-A2C2-FAAD27959627}" destId="{C71E872C-A0B0-46CD-AC17-CCF7997DB713}" srcOrd="0" destOrd="0" presId="urn:microsoft.com/office/officeart/2005/8/layout/lProcess2"/>
    <dgm:cxn modelId="{21A83E24-2FC5-417F-B009-EF31EC2F19F2}" type="presParOf" srcId="{7ACBFAE5-F903-4D4D-A2C2-FAAD27959627}" destId="{628D0B4E-C8E7-4A5C-93F4-BB66EE964F51}" srcOrd="1" destOrd="0" presId="urn:microsoft.com/office/officeart/2005/8/layout/lProcess2"/>
    <dgm:cxn modelId="{DB36927C-91C3-4770-A35E-6984E3BEFF12}" type="presParOf" srcId="{7ACBFAE5-F903-4D4D-A2C2-FAAD27959627}" destId="{148B7723-CC48-4CE8-9363-F8389AFDCB2C}" srcOrd="2" destOrd="0" presId="urn:microsoft.com/office/officeart/2005/8/layout/lProcess2"/>
    <dgm:cxn modelId="{3726ED2E-7918-4EBE-9C0C-B172D6E37C9C}" type="presParOf" srcId="{148B7723-CC48-4CE8-9363-F8389AFDCB2C}" destId="{AA1405F8-8709-4ECA-825A-7E36B1110D53}" srcOrd="0" destOrd="0" presId="urn:microsoft.com/office/officeart/2005/8/layout/lProcess2"/>
    <dgm:cxn modelId="{1E192E07-B6C0-4BEB-A60B-E7227E80BAD7}" type="presParOf" srcId="{AA1405F8-8709-4ECA-825A-7E36B1110D53}" destId="{5E799DD9-100B-49A6-8831-F71C453A4DF4}" srcOrd="0" destOrd="0" presId="urn:microsoft.com/office/officeart/2005/8/layout/lProcess2"/>
    <dgm:cxn modelId="{87D46131-D41B-4C4E-BD98-FD0ED2B4AF8D}" type="presParOf" srcId="{AA1405F8-8709-4ECA-825A-7E36B1110D53}" destId="{4581E0F1-7910-47F8-925E-6278B824D565}" srcOrd="1" destOrd="0" presId="urn:microsoft.com/office/officeart/2005/8/layout/lProcess2"/>
    <dgm:cxn modelId="{18E6587D-2186-490B-B73C-CD4791F79382}" type="presParOf" srcId="{AA1405F8-8709-4ECA-825A-7E36B1110D53}" destId="{A86BE4B3-861A-40C9-8844-C43FA033699A}" srcOrd="2" destOrd="0" presId="urn:microsoft.com/office/officeart/2005/8/layout/lProcess2"/>
    <dgm:cxn modelId="{E11AE7CC-777F-4CDF-9A59-B88BF1580F35}" type="presParOf" srcId="{AA1405F8-8709-4ECA-825A-7E36B1110D53}" destId="{7644B5D8-FB5E-4438-A22A-E71C2CC3C7BD}" srcOrd="3" destOrd="0" presId="urn:microsoft.com/office/officeart/2005/8/layout/lProcess2"/>
    <dgm:cxn modelId="{EDA9836A-7D52-4E38-8970-DBD4203841DA}" type="presParOf" srcId="{AA1405F8-8709-4ECA-825A-7E36B1110D53}" destId="{5ED52A32-B397-485A-A595-3DEBADDEE294}" srcOrd="4" destOrd="0" presId="urn:microsoft.com/office/officeart/2005/8/layout/lProcess2"/>
    <dgm:cxn modelId="{CC3C7FEB-1344-424C-8EC1-CC17AC395E0A}" type="presParOf" srcId="{A0298683-4A85-47ED-838B-D67F7CF7F2F2}" destId="{5BCF6D19-D81A-4BFA-9806-EFE5B57AEA63}" srcOrd="5" destOrd="0" presId="urn:microsoft.com/office/officeart/2005/8/layout/lProcess2"/>
    <dgm:cxn modelId="{AB5348B9-9DD5-4417-B622-CE57E76FDBF9}" type="presParOf" srcId="{A0298683-4A85-47ED-838B-D67F7CF7F2F2}" destId="{B6624A56-D3D6-4D7D-8C7C-4133AAFA60AB}" srcOrd="6" destOrd="0" presId="urn:microsoft.com/office/officeart/2005/8/layout/lProcess2"/>
    <dgm:cxn modelId="{2E57E7BC-B75D-4C01-9F4B-0C56B1D38AFB}" type="presParOf" srcId="{B6624A56-D3D6-4D7D-8C7C-4133AAFA60AB}" destId="{8E502073-8781-484B-AECA-73B68E3986C0}" srcOrd="0" destOrd="0" presId="urn:microsoft.com/office/officeart/2005/8/layout/lProcess2"/>
    <dgm:cxn modelId="{508F728D-10BD-4641-BD47-64B7B90146EE}" type="presParOf" srcId="{B6624A56-D3D6-4D7D-8C7C-4133AAFA60AB}" destId="{DE884704-7EC4-4960-9302-7859F58B8B9C}" srcOrd="1" destOrd="0" presId="urn:microsoft.com/office/officeart/2005/8/layout/lProcess2"/>
    <dgm:cxn modelId="{3AB92008-2D7C-4E4A-8A8D-5FA620061985}" type="presParOf" srcId="{B6624A56-D3D6-4D7D-8C7C-4133AAFA60AB}" destId="{23C240F1-D4EA-4304-8945-238D8B562FC5}" srcOrd="2" destOrd="0" presId="urn:microsoft.com/office/officeart/2005/8/layout/lProcess2"/>
    <dgm:cxn modelId="{69C4C69B-E86A-4202-A327-A895316663B5}" type="presParOf" srcId="{23C240F1-D4EA-4304-8945-238D8B562FC5}" destId="{781B72E5-1193-493D-A397-5158CC0FF87E}" srcOrd="0" destOrd="0" presId="urn:microsoft.com/office/officeart/2005/8/layout/lProcess2"/>
    <dgm:cxn modelId="{DE6ECA17-02BB-4270-B631-7939133D03B9}" type="presParOf" srcId="{781B72E5-1193-493D-A397-5158CC0FF87E}" destId="{6B40EC51-5496-4882-869C-0288B760126F}" srcOrd="0" destOrd="0" presId="urn:microsoft.com/office/officeart/2005/8/layout/lProcess2"/>
    <dgm:cxn modelId="{B8818BB3-8E60-4BBC-8E93-E62F30D44762}" type="presParOf" srcId="{781B72E5-1193-493D-A397-5158CC0FF87E}" destId="{54CCCACF-F1EA-4105-9D3C-17C2AE759E08}" srcOrd="1" destOrd="0" presId="urn:microsoft.com/office/officeart/2005/8/layout/lProcess2"/>
    <dgm:cxn modelId="{FA53B5F0-2E5F-4A26-98AD-C5DA80B4D676}" type="presParOf" srcId="{781B72E5-1193-493D-A397-5158CC0FF87E}" destId="{D5EAAC7E-5C61-4A33-A4A4-5DB98823EB91}" srcOrd="2" destOrd="0" presId="urn:microsoft.com/office/officeart/2005/8/layout/lProcess2"/>
    <dgm:cxn modelId="{8FDC5BE5-B4CF-454A-A2D8-9A43A2ACBA6B}" type="presParOf" srcId="{781B72E5-1193-493D-A397-5158CC0FF87E}" destId="{3B55E2CE-A40B-42E8-A40F-0FC29B08F72F}" srcOrd="3" destOrd="0" presId="urn:microsoft.com/office/officeart/2005/8/layout/lProcess2"/>
    <dgm:cxn modelId="{C548A158-2A28-4B17-A6FC-B450E9F81EEF}" type="presParOf" srcId="{781B72E5-1193-493D-A397-5158CC0FF87E}" destId="{F375560C-C3EF-45F2-B56C-CD7A3BEB9E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A4BE8-F0C5-471E-AE5A-D396F9EC3845}">
      <dsp:nvSpPr>
        <dsp:cNvPr id="0" name=""/>
        <dsp:cNvSpPr/>
      </dsp:nvSpPr>
      <dsp:spPr>
        <a:xfrm rot="5400000">
          <a:off x="398662" y="2746606"/>
          <a:ext cx="416196" cy="6925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A0156-471D-4251-8936-8DC9A64B83B6}">
      <dsp:nvSpPr>
        <dsp:cNvPr id="0" name=""/>
        <dsp:cNvSpPr/>
      </dsp:nvSpPr>
      <dsp:spPr>
        <a:xfrm>
          <a:off x="310876" y="2984798"/>
          <a:ext cx="625229" cy="54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Sacan exención</a:t>
          </a:r>
          <a:endParaRPr lang="es-ES" sz="1100" b="1" kern="1200" dirty="0"/>
        </a:p>
      </dsp:txBody>
      <dsp:txXfrm>
        <a:off x="310876" y="2984798"/>
        <a:ext cx="625229" cy="548050"/>
      </dsp:txXfrm>
    </dsp:sp>
    <dsp:sp modelId="{4FC1436D-F46A-4AF3-B35F-C09D7AAA2CDB}">
      <dsp:nvSpPr>
        <dsp:cNvPr id="0" name=""/>
        <dsp:cNvSpPr/>
      </dsp:nvSpPr>
      <dsp:spPr>
        <a:xfrm>
          <a:off x="864096" y="2740762"/>
          <a:ext cx="117967" cy="1179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0FAF2-3F10-4D8B-92D8-9E8B1BEF30BE}">
      <dsp:nvSpPr>
        <dsp:cNvPr id="0" name=""/>
        <dsp:cNvSpPr/>
      </dsp:nvSpPr>
      <dsp:spPr>
        <a:xfrm rot="5400000">
          <a:off x="1101820" y="2386565"/>
          <a:ext cx="416196" cy="6925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9C829-2422-4890-8FF6-A366E51A68C9}">
      <dsp:nvSpPr>
        <dsp:cNvPr id="0" name=""/>
        <dsp:cNvSpPr/>
      </dsp:nvSpPr>
      <dsp:spPr>
        <a:xfrm>
          <a:off x="1040226" y="2596746"/>
          <a:ext cx="759972" cy="54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Adelanto de impuesto</a:t>
          </a:r>
          <a:endParaRPr lang="es-ES" sz="1100" b="1" kern="1200" dirty="0"/>
        </a:p>
      </dsp:txBody>
      <dsp:txXfrm>
        <a:off x="1040226" y="2596746"/>
        <a:ext cx="759972" cy="548050"/>
      </dsp:txXfrm>
    </dsp:sp>
    <dsp:sp modelId="{8DED9990-83F6-4758-B251-C251FCEC1D08}">
      <dsp:nvSpPr>
        <dsp:cNvPr id="0" name=""/>
        <dsp:cNvSpPr/>
      </dsp:nvSpPr>
      <dsp:spPr>
        <a:xfrm>
          <a:off x="1538217" y="2380721"/>
          <a:ext cx="117967" cy="1179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24B2F-50AB-4A23-9007-CFE997C08A3B}">
      <dsp:nvSpPr>
        <dsp:cNvPr id="0" name=""/>
        <dsp:cNvSpPr/>
      </dsp:nvSpPr>
      <dsp:spPr>
        <a:xfrm rot="5400000">
          <a:off x="1823071" y="2043552"/>
          <a:ext cx="413848" cy="6925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89CE-37A1-4100-98F8-4F341DBC9DA4}">
      <dsp:nvSpPr>
        <dsp:cNvPr id="0" name=""/>
        <dsp:cNvSpPr/>
      </dsp:nvSpPr>
      <dsp:spPr>
        <a:xfrm>
          <a:off x="1757647" y="2236705"/>
          <a:ext cx="762630" cy="54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Aumento Alícuotas</a:t>
          </a:r>
          <a:endParaRPr lang="es-ES" sz="1100" b="1" kern="1200" dirty="0"/>
        </a:p>
      </dsp:txBody>
      <dsp:txXfrm>
        <a:off x="1757647" y="2236705"/>
        <a:ext cx="762630" cy="548050"/>
      </dsp:txXfrm>
    </dsp:sp>
    <dsp:sp modelId="{4F1581D2-B1F1-434B-9313-8EB9CB1D41E0}">
      <dsp:nvSpPr>
        <dsp:cNvPr id="0" name=""/>
        <dsp:cNvSpPr/>
      </dsp:nvSpPr>
      <dsp:spPr>
        <a:xfrm>
          <a:off x="2271631" y="2032813"/>
          <a:ext cx="104633" cy="13188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E54F0-E90D-4859-AFBA-F7AA58D9DB90}">
      <dsp:nvSpPr>
        <dsp:cNvPr id="0" name=""/>
        <dsp:cNvSpPr/>
      </dsp:nvSpPr>
      <dsp:spPr>
        <a:xfrm rot="5400000">
          <a:off x="2484735" y="1696186"/>
          <a:ext cx="475599" cy="6925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08989-31DA-441B-AAD8-925C4860CEB8}">
      <dsp:nvSpPr>
        <dsp:cNvPr id="0" name=""/>
        <dsp:cNvSpPr/>
      </dsp:nvSpPr>
      <dsp:spPr>
        <a:xfrm>
          <a:off x="2520279" y="1951277"/>
          <a:ext cx="625229" cy="544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Riesgo Fiscal</a:t>
          </a:r>
        </a:p>
      </dsp:txBody>
      <dsp:txXfrm>
        <a:off x="2520279" y="1951277"/>
        <a:ext cx="625229" cy="544975"/>
      </dsp:txXfrm>
    </dsp:sp>
    <dsp:sp modelId="{D8A33116-9D8A-47D6-A243-DC406E009F8A}">
      <dsp:nvSpPr>
        <dsp:cNvPr id="0" name=""/>
        <dsp:cNvSpPr/>
      </dsp:nvSpPr>
      <dsp:spPr>
        <a:xfrm>
          <a:off x="2978377" y="1674105"/>
          <a:ext cx="117967" cy="1179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C9BF9-1C8C-4ED7-B2A3-6FBE91B973F7}">
      <dsp:nvSpPr>
        <dsp:cNvPr id="0" name=""/>
        <dsp:cNvSpPr/>
      </dsp:nvSpPr>
      <dsp:spPr>
        <a:xfrm rot="5400000">
          <a:off x="3029521" y="1226012"/>
          <a:ext cx="740912" cy="6072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DA6FA-420F-44D3-84FE-BF7E5F1AA635}">
      <dsp:nvSpPr>
        <dsp:cNvPr id="0" name=""/>
        <dsp:cNvSpPr/>
      </dsp:nvSpPr>
      <dsp:spPr>
        <a:xfrm>
          <a:off x="3168353" y="1231197"/>
          <a:ext cx="743579" cy="1207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+alícuota;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Aduanas internas;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Mera Compra.</a:t>
          </a:r>
          <a:endParaRPr lang="es-ES" sz="1100" b="1" kern="1200" dirty="0"/>
        </a:p>
      </dsp:txBody>
      <dsp:txXfrm>
        <a:off x="3168353" y="1231197"/>
        <a:ext cx="743579" cy="1207141"/>
      </dsp:txXfrm>
    </dsp:sp>
    <dsp:sp modelId="{30B2693E-179F-4378-AD98-D4A7DBD35B74}">
      <dsp:nvSpPr>
        <dsp:cNvPr id="0" name=""/>
        <dsp:cNvSpPr/>
      </dsp:nvSpPr>
      <dsp:spPr>
        <a:xfrm>
          <a:off x="3569519" y="964621"/>
          <a:ext cx="102889" cy="19196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586B5-9202-4F69-B83E-B8429F04D50E}">
      <dsp:nvSpPr>
        <dsp:cNvPr id="0" name=""/>
        <dsp:cNvSpPr/>
      </dsp:nvSpPr>
      <dsp:spPr>
        <a:xfrm rot="5400000">
          <a:off x="3495468" y="464971"/>
          <a:ext cx="871268" cy="6614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D9529-D024-4030-A40F-15BACE4CC4CA}">
      <dsp:nvSpPr>
        <dsp:cNvPr id="0" name=""/>
        <dsp:cNvSpPr/>
      </dsp:nvSpPr>
      <dsp:spPr>
        <a:xfrm>
          <a:off x="3816426" y="504058"/>
          <a:ext cx="994102" cy="59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Alícuotas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Progresivas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por monto de facturación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Y radicación</a:t>
          </a:r>
          <a:endParaRPr lang="es-ES" sz="1100" b="1" kern="1200" dirty="0"/>
        </a:p>
      </dsp:txBody>
      <dsp:txXfrm>
        <a:off x="3816426" y="504058"/>
        <a:ext cx="994102" cy="598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91DB6-DE14-471B-BAD1-ED4B363BD693}">
      <dsp:nvSpPr>
        <dsp:cNvPr id="0" name=""/>
        <dsp:cNvSpPr/>
      </dsp:nvSpPr>
      <dsp:spPr>
        <a:xfrm>
          <a:off x="1843" y="0"/>
          <a:ext cx="1808971" cy="38884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Año</a:t>
          </a:r>
          <a:endParaRPr lang="en-US" sz="3200" kern="1200" dirty="0"/>
        </a:p>
      </dsp:txBody>
      <dsp:txXfrm>
        <a:off x="1843" y="0"/>
        <a:ext cx="1808971" cy="1166529"/>
      </dsp:txXfrm>
    </dsp:sp>
    <dsp:sp modelId="{02E18DC6-64C8-4245-93E9-CA053E67BEBE}">
      <dsp:nvSpPr>
        <dsp:cNvPr id="0" name=""/>
        <dsp:cNvSpPr/>
      </dsp:nvSpPr>
      <dsp:spPr>
        <a:xfrm>
          <a:off x="182740" y="1166861"/>
          <a:ext cx="1447176" cy="7639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Inmobiliario rural</a:t>
          </a:r>
          <a:endParaRPr lang="en-US" sz="1900" kern="1200" dirty="0"/>
        </a:p>
      </dsp:txBody>
      <dsp:txXfrm>
        <a:off x="205114" y="1189235"/>
        <a:ext cx="1402428" cy="719173"/>
      </dsp:txXfrm>
    </dsp:sp>
    <dsp:sp modelId="{DA88232A-825E-47AF-A03B-3C6F039DB4FB}">
      <dsp:nvSpPr>
        <dsp:cNvPr id="0" name=""/>
        <dsp:cNvSpPr/>
      </dsp:nvSpPr>
      <dsp:spPr>
        <a:xfrm>
          <a:off x="182740" y="2048309"/>
          <a:ext cx="1447176" cy="763921"/>
        </a:xfrm>
        <a:prstGeom prst="roundRect">
          <a:avLst>
            <a:gd name="adj" fmla="val 10000"/>
          </a:avLst>
        </a:prstGeom>
        <a:solidFill>
          <a:schemeClr val="accent4">
            <a:hueOff val="-405888"/>
            <a:satOff val="2445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Demás inmobiliario</a:t>
          </a:r>
          <a:endParaRPr lang="en-US" sz="1900" kern="1200" dirty="0"/>
        </a:p>
      </dsp:txBody>
      <dsp:txXfrm>
        <a:off x="205114" y="2070683"/>
        <a:ext cx="1402428" cy="719173"/>
      </dsp:txXfrm>
    </dsp:sp>
    <dsp:sp modelId="{BEB4228F-C726-4093-848B-C95A77F1C0D9}">
      <dsp:nvSpPr>
        <dsp:cNvPr id="0" name=""/>
        <dsp:cNvSpPr/>
      </dsp:nvSpPr>
      <dsp:spPr>
        <a:xfrm>
          <a:off x="182740" y="2929756"/>
          <a:ext cx="1447176" cy="763921"/>
        </a:xfrm>
        <a:prstGeom prst="roundRect">
          <a:avLst>
            <a:gd name="adj" fmla="val 10000"/>
          </a:avLst>
        </a:prstGeom>
        <a:solidFill>
          <a:schemeClr val="accent4">
            <a:hueOff val="-811776"/>
            <a:satOff val="4891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Total</a:t>
          </a:r>
          <a:endParaRPr lang="en-US" sz="1900" kern="1200" dirty="0"/>
        </a:p>
      </dsp:txBody>
      <dsp:txXfrm>
        <a:off x="205114" y="2952130"/>
        <a:ext cx="1402428" cy="719173"/>
      </dsp:txXfrm>
    </dsp:sp>
    <dsp:sp modelId="{A3263353-7914-43A3-8EC8-5247E5D338E9}">
      <dsp:nvSpPr>
        <dsp:cNvPr id="0" name=""/>
        <dsp:cNvSpPr/>
      </dsp:nvSpPr>
      <dsp:spPr>
        <a:xfrm>
          <a:off x="1946487" y="0"/>
          <a:ext cx="1808971" cy="38884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2010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%PBI</a:t>
          </a:r>
          <a:endParaRPr lang="en-US" sz="1600" kern="1200" dirty="0"/>
        </a:p>
      </dsp:txBody>
      <dsp:txXfrm>
        <a:off x="1946487" y="0"/>
        <a:ext cx="1808971" cy="1166529"/>
      </dsp:txXfrm>
    </dsp:sp>
    <dsp:sp modelId="{268B83CB-A112-436E-84D2-131B08528129}">
      <dsp:nvSpPr>
        <dsp:cNvPr id="0" name=""/>
        <dsp:cNvSpPr/>
      </dsp:nvSpPr>
      <dsp:spPr>
        <a:xfrm>
          <a:off x="2127384" y="1166861"/>
          <a:ext cx="1447176" cy="763921"/>
        </a:xfrm>
        <a:prstGeom prst="roundRect">
          <a:avLst>
            <a:gd name="adj" fmla="val 10000"/>
          </a:avLst>
        </a:prstGeom>
        <a:solidFill>
          <a:schemeClr val="accent4">
            <a:hueOff val="-1217664"/>
            <a:satOff val="7336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122 MM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0,007% PBI</a:t>
          </a:r>
          <a:endParaRPr lang="en-US" sz="1900" kern="1200" dirty="0"/>
        </a:p>
      </dsp:txBody>
      <dsp:txXfrm>
        <a:off x="2149758" y="1189235"/>
        <a:ext cx="1402428" cy="719173"/>
      </dsp:txXfrm>
    </dsp:sp>
    <dsp:sp modelId="{D5C3492B-2E43-4281-9C7A-3FA002DF41FD}">
      <dsp:nvSpPr>
        <dsp:cNvPr id="0" name=""/>
        <dsp:cNvSpPr/>
      </dsp:nvSpPr>
      <dsp:spPr>
        <a:xfrm>
          <a:off x="2127384" y="2048309"/>
          <a:ext cx="1447176" cy="763921"/>
        </a:xfrm>
        <a:prstGeom prst="roundRect">
          <a:avLst>
            <a:gd name="adj" fmla="val 10000"/>
          </a:avLst>
        </a:prstGeom>
        <a:solidFill>
          <a:schemeClr val="accent4">
            <a:hueOff val="-1623553"/>
            <a:satOff val="9781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435 MM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0,026% PBI</a:t>
          </a:r>
          <a:endParaRPr lang="en-US" sz="1900" kern="1200" dirty="0"/>
        </a:p>
      </dsp:txBody>
      <dsp:txXfrm>
        <a:off x="2149758" y="2070683"/>
        <a:ext cx="1402428" cy="719173"/>
      </dsp:txXfrm>
    </dsp:sp>
    <dsp:sp modelId="{CF7E677A-BB36-4C31-8D2F-83E4A7ABE098}">
      <dsp:nvSpPr>
        <dsp:cNvPr id="0" name=""/>
        <dsp:cNvSpPr/>
      </dsp:nvSpPr>
      <dsp:spPr>
        <a:xfrm>
          <a:off x="2127384" y="2929756"/>
          <a:ext cx="1447176" cy="763921"/>
        </a:xfrm>
        <a:prstGeom prst="roundRect">
          <a:avLst>
            <a:gd name="adj" fmla="val 10000"/>
          </a:avLst>
        </a:prstGeom>
        <a:solidFill>
          <a:schemeClr val="accent4">
            <a:hueOff val="-2029441"/>
            <a:satOff val="12227"/>
            <a:lumOff val="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557 MM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0,034% PBI</a:t>
          </a:r>
          <a:endParaRPr lang="en-US" sz="1900" kern="1200" dirty="0"/>
        </a:p>
      </dsp:txBody>
      <dsp:txXfrm>
        <a:off x="2149758" y="2952130"/>
        <a:ext cx="1402428" cy="719173"/>
      </dsp:txXfrm>
    </dsp:sp>
    <dsp:sp modelId="{C71E872C-A0B0-46CD-AC17-CCF7997DB713}">
      <dsp:nvSpPr>
        <dsp:cNvPr id="0" name=""/>
        <dsp:cNvSpPr/>
      </dsp:nvSpPr>
      <dsp:spPr>
        <a:xfrm>
          <a:off x="3891131" y="0"/>
          <a:ext cx="1808971" cy="38884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2016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%PBI *</a:t>
          </a:r>
          <a:endParaRPr lang="en-US" sz="1600" kern="1200" dirty="0"/>
        </a:p>
      </dsp:txBody>
      <dsp:txXfrm>
        <a:off x="3891131" y="0"/>
        <a:ext cx="1808971" cy="1166529"/>
      </dsp:txXfrm>
    </dsp:sp>
    <dsp:sp modelId="{5E799DD9-100B-49A6-8831-F71C453A4DF4}">
      <dsp:nvSpPr>
        <dsp:cNvPr id="0" name=""/>
        <dsp:cNvSpPr/>
      </dsp:nvSpPr>
      <dsp:spPr>
        <a:xfrm>
          <a:off x="4072028" y="1166861"/>
          <a:ext cx="1447176" cy="763921"/>
        </a:xfrm>
        <a:prstGeom prst="roundRect">
          <a:avLst>
            <a:gd name="adj" fmla="val 10000"/>
          </a:avLst>
        </a:prstGeom>
        <a:solidFill>
          <a:schemeClr val="accent4">
            <a:hueOff val="-2435329"/>
            <a:satOff val="14672"/>
            <a:lumOff val="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1.356 MM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0,017% PBI</a:t>
          </a:r>
          <a:endParaRPr lang="en-US" sz="1900" kern="1200" dirty="0"/>
        </a:p>
      </dsp:txBody>
      <dsp:txXfrm>
        <a:off x="4094402" y="1189235"/>
        <a:ext cx="1402428" cy="719173"/>
      </dsp:txXfrm>
    </dsp:sp>
    <dsp:sp modelId="{A86BE4B3-861A-40C9-8844-C43FA033699A}">
      <dsp:nvSpPr>
        <dsp:cNvPr id="0" name=""/>
        <dsp:cNvSpPr/>
      </dsp:nvSpPr>
      <dsp:spPr>
        <a:xfrm>
          <a:off x="4072028" y="2048309"/>
          <a:ext cx="1447176" cy="763921"/>
        </a:xfrm>
        <a:prstGeom prst="roundRect">
          <a:avLst>
            <a:gd name="adj" fmla="val 10000"/>
          </a:avLst>
        </a:prstGeom>
        <a:solidFill>
          <a:schemeClr val="accent4">
            <a:hueOff val="-2841217"/>
            <a:satOff val="17118"/>
            <a:lumOff val="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2,120 MM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0,017% PBI</a:t>
          </a:r>
          <a:endParaRPr lang="en-US" sz="1900" kern="1200" dirty="0"/>
        </a:p>
      </dsp:txBody>
      <dsp:txXfrm>
        <a:off x="4094402" y="2070683"/>
        <a:ext cx="1402428" cy="719173"/>
      </dsp:txXfrm>
    </dsp:sp>
    <dsp:sp modelId="{5ED52A32-B397-485A-A595-3DEBADDEE294}">
      <dsp:nvSpPr>
        <dsp:cNvPr id="0" name=""/>
        <dsp:cNvSpPr/>
      </dsp:nvSpPr>
      <dsp:spPr>
        <a:xfrm>
          <a:off x="4072028" y="2929756"/>
          <a:ext cx="1447176" cy="763921"/>
        </a:xfrm>
        <a:prstGeom prst="roundRect">
          <a:avLst>
            <a:gd name="adj" fmla="val 10000"/>
          </a:avLst>
        </a:prstGeom>
        <a:solidFill>
          <a:schemeClr val="accent4">
            <a:hueOff val="-3247105"/>
            <a:satOff val="19563"/>
            <a:lumOff val="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3.476MM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0,034% PBI</a:t>
          </a:r>
          <a:endParaRPr lang="en-US" sz="1900" kern="1200" dirty="0"/>
        </a:p>
      </dsp:txBody>
      <dsp:txXfrm>
        <a:off x="4094402" y="2952130"/>
        <a:ext cx="1402428" cy="719173"/>
      </dsp:txXfrm>
    </dsp:sp>
    <dsp:sp modelId="{8E502073-8781-484B-AECA-73B68E3986C0}">
      <dsp:nvSpPr>
        <dsp:cNvPr id="0" name=""/>
        <dsp:cNvSpPr/>
      </dsp:nvSpPr>
      <dsp:spPr>
        <a:xfrm>
          <a:off x="5835775" y="0"/>
          <a:ext cx="1808971" cy="38884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Variación</a:t>
          </a:r>
          <a:endParaRPr lang="en-US" sz="3200" kern="1200" dirty="0"/>
        </a:p>
      </dsp:txBody>
      <dsp:txXfrm>
        <a:off x="5835775" y="0"/>
        <a:ext cx="1808971" cy="1166529"/>
      </dsp:txXfrm>
    </dsp:sp>
    <dsp:sp modelId="{6B40EC51-5496-4882-869C-0288B760126F}">
      <dsp:nvSpPr>
        <dsp:cNvPr id="0" name=""/>
        <dsp:cNvSpPr/>
      </dsp:nvSpPr>
      <dsp:spPr>
        <a:xfrm>
          <a:off x="6016672" y="1166861"/>
          <a:ext cx="1447176" cy="763921"/>
        </a:xfrm>
        <a:prstGeom prst="roundRect">
          <a:avLst>
            <a:gd name="adj" fmla="val 10000"/>
          </a:avLst>
        </a:prstGeom>
        <a:solidFill>
          <a:schemeClr val="accent4">
            <a:hueOff val="-3652993"/>
            <a:satOff val="22008"/>
            <a:lumOff val="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1.011%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129%</a:t>
          </a:r>
          <a:endParaRPr lang="en-US" sz="1900" kern="1200" dirty="0"/>
        </a:p>
      </dsp:txBody>
      <dsp:txXfrm>
        <a:off x="6039046" y="1189235"/>
        <a:ext cx="1402428" cy="719173"/>
      </dsp:txXfrm>
    </dsp:sp>
    <dsp:sp modelId="{D5EAAC7E-5C61-4A33-A4A4-5DB98823EB91}">
      <dsp:nvSpPr>
        <dsp:cNvPr id="0" name=""/>
        <dsp:cNvSpPr/>
      </dsp:nvSpPr>
      <dsp:spPr>
        <a:xfrm>
          <a:off x="6016672" y="2048309"/>
          <a:ext cx="1447176" cy="763921"/>
        </a:xfrm>
        <a:prstGeom prst="roundRect">
          <a:avLst>
            <a:gd name="adj" fmla="val 10000"/>
          </a:avLst>
        </a:prstGeom>
        <a:solidFill>
          <a:schemeClr val="accent4">
            <a:hueOff val="-4058882"/>
            <a:satOff val="24454"/>
            <a:lumOff val="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387%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-36%</a:t>
          </a:r>
          <a:endParaRPr lang="en-US" sz="1900" kern="1200" dirty="0"/>
        </a:p>
      </dsp:txBody>
      <dsp:txXfrm>
        <a:off x="6039046" y="2070683"/>
        <a:ext cx="1402428" cy="719173"/>
      </dsp:txXfrm>
    </dsp:sp>
    <dsp:sp modelId="{F375560C-C3EF-45F2-B56C-CD7A3BEB9E00}">
      <dsp:nvSpPr>
        <dsp:cNvPr id="0" name=""/>
        <dsp:cNvSpPr/>
      </dsp:nvSpPr>
      <dsp:spPr>
        <a:xfrm>
          <a:off x="6016672" y="2929756"/>
          <a:ext cx="1447176" cy="76392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524%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0%</a:t>
          </a:r>
          <a:endParaRPr lang="en-US" sz="1900" kern="1200" dirty="0"/>
        </a:p>
      </dsp:txBody>
      <dsp:txXfrm>
        <a:off x="6039046" y="2952130"/>
        <a:ext cx="1402428" cy="719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0.61643</cdr:x>
      <cdr:y>0.14671</cdr:y>
    </cdr:from>
    <cdr:to>
      <cdr:x>0.7268</cdr:x>
      <cdr:y>0.23353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072972" y="730065"/>
          <a:ext cx="908301" cy="4320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s-ES" sz="2400" b="1" dirty="0" smtClean="0">
              <a:solidFill>
                <a:schemeClr val="bg1"/>
              </a:solidFill>
            </a:rPr>
            <a:t>+78%</a:t>
          </a:r>
          <a:endParaRPr lang="es-ES" sz="24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</cdr:x>
      <cdr:y>0.09621</cdr:y>
    </cdr:from>
    <cdr:to>
      <cdr:x>0.21667</cdr:x>
      <cdr:y>0.57746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48072" y="460656"/>
          <a:ext cx="1224165" cy="2304248"/>
        </a:xfrm>
        <a:prstGeom xmlns:a="http://schemas.openxmlformats.org/drawingml/2006/main" prst="rect">
          <a:avLst/>
        </a:prstGeom>
        <a:solidFill xmlns:a="http://schemas.openxmlformats.org/drawingml/2006/main">
          <a:srgbClr val="EBDC15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b="1" dirty="0" smtClean="0"/>
            <a:t>Impuesto original</a:t>
          </a:r>
        </a:p>
        <a:p xmlns:a="http://schemas.openxmlformats.org/drawingml/2006/main">
          <a:r>
            <a:rPr lang="es-ES" sz="1100" b="1" dirty="0" smtClean="0"/>
            <a:t>1948 </a:t>
          </a:r>
          <a:r>
            <a:rPr lang="es-ES" b="1" dirty="0" smtClean="0"/>
            <a:t>Bs As</a:t>
          </a:r>
        </a:p>
        <a:p xmlns:a="http://schemas.openxmlformats.org/drawingml/2006/main">
          <a:r>
            <a:rPr lang="es-ES" b="1" dirty="0" smtClean="0"/>
            <a:t>Alícuota 0,4%</a:t>
          </a:r>
        </a:p>
        <a:p xmlns:a="http://schemas.openxmlformats.org/drawingml/2006/main">
          <a:r>
            <a:rPr lang="es-ES" sz="1100" b="1" dirty="0" smtClean="0"/>
            <a:t>Sobre ventas anuales del año anterior.</a:t>
          </a:r>
        </a:p>
        <a:p xmlns:a="http://schemas.openxmlformats.org/drawingml/2006/main">
          <a:r>
            <a:rPr lang="es-ES" b="1" dirty="0" smtClean="0"/>
            <a:t>Esto limita su traslación a precios.</a:t>
          </a:r>
        </a:p>
        <a:p xmlns:a="http://schemas.openxmlformats.org/drawingml/2006/main">
          <a:r>
            <a:rPr lang="es-ES" b="1" dirty="0" smtClean="0"/>
            <a:t>Causa; </a:t>
          </a:r>
          <a:r>
            <a:rPr lang="es-ES" b="1" i="1" dirty="0" smtClean="0"/>
            <a:t>«Situación critica de la Estructura tributaria»</a:t>
          </a:r>
        </a:p>
        <a:p xmlns:a="http://schemas.openxmlformats.org/drawingml/2006/main">
          <a:endParaRPr lang="es-ES" sz="1100" b="1" dirty="0"/>
        </a:p>
      </cdr:txBody>
    </cdr:sp>
  </cdr:relSizeAnchor>
  <cdr:relSizeAnchor xmlns:cdr="http://schemas.openxmlformats.org/drawingml/2006/chartDrawing">
    <cdr:from>
      <cdr:x>0.28333</cdr:x>
      <cdr:y>0.09621</cdr:y>
    </cdr:from>
    <cdr:to>
      <cdr:x>0.425</cdr:x>
      <cdr:y>0.35187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448272" y="460648"/>
          <a:ext cx="1224136" cy="1224136"/>
        </a:xfrm>
        <a:prstGeom xmlns:a="http://schemas.openxmlformats.org/drawingml/2006/main" prst="rect">
          <a:avLst/>
        </a:prstGeom>
        <a:solidFill xmlns:a="http://schemas.openxmlformats.org/drawingml/2006/main">
          <a:srgbClr val="EBDC15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dirty="0" smtClean="0"/>
            <a:t>Con contexto inflacionario pierde eficacia.</a:t>
          </a:r>
        </a:p>
        <a:p xmlns:a="http://schemas.openxmlformats.org/drawingml/2006/main">
          <a:r>
            <a:rPr lang="es-ES" b="1" dirty="0" smtClean="0"/>
            <a:t>Se licua la Base imponible,</a:t>
          </a:r>
        </a:p>
        <a:p xmlns:a="http://schemas.openxmlformats.org/drawingml/2006/main">
          <a:r>
            <a:rPr lang="es-ES" sz="1100" b="1" dirty="0" smtClean="0"/>
            <a:t>Efecto Olivera-</a:t>
          </a:r>
          <a:r>
            <a:rPr lang="es-ES" sz="1100" b="1" dirty="0" err="1" smtClean="0"/>
            <a:t>Tanzi</a:t>
          </a:r>
          <a:endParaRPr lang="es-ES" sz="1100" b="1" dirty="0"/>
        </a:p>
      </cdr:txBody>
    </cdr:sp>
  </cdr:relSizeAnchor>
  <cdr:relSizeAnchor xmlns:cdr="http://schemas.openxmlformats.org/drawingml/2006/chartDrawing">
    <cdr:from>
      <cdr:x>0.53333</cdr:x>
      <cdr:y>0.09621</cdr:y>
    </cdr:from>
    <cdr:to>
      <cdr:x>0.675</cdr:x>
      <cdr:y>0.36691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4608512" y="460648"/>
          <a:ext cx="1224136" cy="1296144"/>
        </a:xfrm>
        <a:prstGeom xmlns:a="http://schemas.openxmlformats.org/drawingml/2006/main" prst="rect">
          <a:avLst/>
        </a:prstGeom>
        <a:solidFill xmlns:a="http://schemas.openxmlformats.org/drawingml/2006/main">
          <a:srgbClr val="EBDC15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b="1" dirty="0" smtClean="0"/>
            <a:t>Los pactos fiscales  I y II  incorporaron las actividades primarias como exentas del impuesto</a:t>
          </a:r>
          <a:endParaRPr lang="es-ES" sz="1100" b="1" dirty="0"/>
        </a:p>
      </cdr:txBody>
    </cdr:sp>
  </cdr:relSizeAnchor>
  <cdr:relSizeAnchor xmlns:cdr="http://schemas.openxmlformats.org/drawingml/2006/chartDrawing">
    <cdr:from>
      <cdr:x>0.74279</cdr:x>
      <cdr:y>0.09621</cdr:y>
    </cdr:from>
    <cdr:to>
      <cdr:x>0.88446</cdr:x>
      <cdr:y>0.29172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6418406" y="460648"/>
          <a:ext cx="1224136" cy="936104"/>
        </a:xfrm>
        <a:prstGeom xmlns:a="http://schemas.openxmlformats.org/drawingml/2006/main" prst="rect">
          <a:avLst/>
        </a:prstGeom>
        <a:solidFill xmlns:a="http://schemas.openxmlformats.org/drawingml/2006/main">
          <a:srgbClr val="EBDC15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100" b="1" dirty="0" smtClean="0"/>
            <a:t>A partir de 2003 se transforma fuertemente el impuesto</a:t>
          </a:r>
          <a:endParaRPr lang="es-ES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0.12905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0" y="0"/>
          <a:ext cx="4572000" cy="354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1800" b="1" kern="1200" dirty="0">
              <a:solidFill>
                <a:prstClr val="black"/>
              </a:solidFill>
            </a:rPr>
            <a:t>ARGENTINA: </a:t>
          </a:r>
          <a:r>
            <a:rPr lang="es-AR" sz="1800" b="1" kern="1200" dirty="0" smtClean="0">
              <a:solidFill>
                <a:prstClr val="black"/>
              </a:solidFill>
            </a:rPr>
            <a:t>Estructura </a:t>
          </a:r>
          <a:r>
            <a:rPr lang="es-AR" sz="1800" b="1" kern="1200" dirty="0">
              <a:solidFill>
                <a:prstClr val="black"/>
              </a:solidFill>
            </a:rPr>
            <a:t>tributaria </a:t>
          </a:r>
          <a:r>
            <a:rPr lang="es-AR" sz="1800" b="1" kern="1200" dirty="0" smtClean="0">
              <a:solidFill>
                <a:prstClr val="black"/>
              </a:solidFill>
            </a:rPr>
            <a:t>2016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1200" b="1" kern="1200" dirty="0" smtClean="0">
              <a:solidFill>
                <a:prstClr val="black"/>
              </a:solidFill>
            </a:rPr>
            <a:t>- </a:t>
          </a:r>
          <a:r>
            <a:rPr lang="es-AR" sz="1200" b="1" kern="1200" dirty="0">
              <a:solidFill>
                <a:prstClr val="black"/>
              </a:solidFill>
            </a:rPr>
            <a:t>En % del PIB - Gravámenes prov. en rojo</a:t>
          </a:r>
        </a:p>
      </cdr:txBody>
    </cdr:sp>
  </cdr:relSizeAnchor>
  <cdr:relSizeAnchor xmlns:cdr="http://schemas.openxmlformats.org/drawingml/2006/chartDrawing">
    <cdr:from>
      <cdr:x>0.05376</cdr:x>
      <cdr:y>0.94271</cdr:y>
    </cdr:from>
    <cdr:to>
      <cdr:x>0.94126</cdr:x>
      <cdr:y>1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442392" y="4955434"/>
          <a:ext cx="7303770" cy="3011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8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Fuente: OJF</a:t>
          </a:r>
          <a:r>
            <a:rPr lang="es-AR" sz="85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&amp; Asociados en base a MHFP e INDEC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0.56604</cdr:x>
      <cdr:y>0.09457</cdr:y>
    </cdr:from>
    <cdr:to>
      <cdr:x>0.78302</cdr:x>
      <cdr:y>0.19157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160240" y="360040"/>
          <a:ext cx="82809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b="1" dirty="0" smtClean="0"/>
            <a:t>+137%</a:t>
          </a:r>
          <a:endParaRPr lang="es-ES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0.76669</cdr:x>
      <cdr:y>0.23865</cdr:y>
    </cdr:from>
    <cdr:to>
      <cdr:x>1</cdr:x>
      <cdr:y>0.42957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096344" y="1080120"/>
          <a:ext cx="942246" cy="86409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ES" sz="1200" b="1" dirty="0"/>
            <a:t>Total: 0,41% del PBI</a:t>
          </a:r>
        </a:p>
      </cdr:txBody>
    </cdr:sp>
  </cdr:relSizeAnchor>
  <cdr:relSizeAnchor xmlns:cdr="http://schemas.openxmlformats.org/drawingml/2006/chartDrawing">
    <cdr:from>
      <cdr:x>0</cdr:x>
      <cdr:y>0.3182</cdr:y>
    </cdr:from>
    <cdr:to>
      <cdr:x>0.23331</cdr:x>
      <cdr:y>0.57276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0" y="1440160"/>
          <a:ext cx="942246" cy="115212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200" b="1" dirty="0" smtClean="0"/>
            <a:t>20% IPIR</a:t>
          </a:r>
          <a:endParaRPr lang="es-ES" sz="1200" b="1" dirty="0"/>
        </a:p>
        <a:p xmlns:a="http://schemas.openxmlformats.org/drawingml/2006/main">
          <a:pPr algn="ctr"/>
          <a:r>
            <a:rPr lang="es-ES" sz="1200" b="1" dirty="0" smtClean="0"/>
            <a:t>Bs As</a:t>
          </a:r>
        </a:p>
        <a:p xmlns:a="http://schemas.openxmlformats.org/drawingml/2006/main">
          <a:pPr algn="ctr"/>
          <a:r>
            <a:rPr lang="es-ES" sz="1200" b="1" dirty="0" smtClean="0"/>
            <a:t>Córdoba</a:t>
          </a:r>
        </a:p>
        <a:p xmlns:a="http://schemas.openxmlformats.org/drawingml/2006/main">
          <a:pPr algn="ctr"/>
          <a:r>
            <a:rPr lang="es-ES" sz="1200" b="1" dirty="0" smtClean="0"/>
            <a:t>Santa Fe</a:t>
          </a:r>
        </a:p>
        <a:p xmlns:a="http://schemas.openxmlformats.org/drawingml/2006/main">
          <a:pPr algn="ctr"/>
          <a:r>
            <a:rPr lang="es-ES" sz="1200" b="1" dirty="0" smtClean="0"/>
            <a:t>Entre Ríos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8FC6D-96B9-484A-BEA6-04468B276866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F6C46-27AA-452E-86D1-41AA7437EF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83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95BE0-2C91-41E1-95B6-6218E6AA467C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7C24C-5D25-44D3-AD43-E136117E7E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959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07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55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358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593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57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693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98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237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066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91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287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96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745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229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733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459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459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215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38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278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713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41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26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41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92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67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390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C24C-5D25-44D3-AD43-E136117E7E1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79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DA02-E18C-4431-81E8-A8BDB5334A8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3F65-F90C-48CA-94E4-C18A4A437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09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DA02-E18C-4431-81E8-A8BDB5334A8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3F65-F90C-48CA-94E4-C18A4A437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2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DA02-E18C-4431-81E8-A8BDB5334A8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3F65-F90C-48CA-94E4-C18A4A437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1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DA02-E18C-4431-81E8-A8BDB5334A8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3F65-F90C-48CA-94E4-C18A4A437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59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DA02-E18C-4431-81E8-A8BDB5334A8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3F65-F90C-48CA-94E4-C18A4A437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97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DA02-E18C-4431-81E8-A8BDB5334A8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3F65-F90C-48CA-94E4-C18A4A437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04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DA02-E18C-4431-81E8-A8BDB5334A8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3F65-F90C-48CA-94E4-C18A4A437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75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DA02-E18C-4431-81E8-A8BDB5334A8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3F65-F90C-48CA-94E4-C18A4A437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18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DA02-E18C-4431-81E8-A8BDB5334A8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3F65-F90C-48CA-94E4-C18A4A437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9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DA02-E18C-4431-81E8-A8BDB5334A8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3F65-F90C-48CA-94E4-C18A4A437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95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DA02-E18C-4431-81E8-A8BDB5334A8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3F65-F90C-48CA-94E4-C18A4A437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40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DA02-E18C-4431-81E8-A8BDB5334A84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3F65-F90C-48CA-94E4-C18A4A437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48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944215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Radiografía de la presión tributaria de las provincias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7381" y="5085184"/>
            <a:ext cx="6400800" cy="1320552"/>
          </a:xfrm>
        </p:spPr>
        <p:txBody>
          <a:bodyPr/>
          <a:lstStyle/>
          <a:p>
            <a:r>
              <a:rPr lang="es-ES" b="1" dirty="0" err="1" smtClean="0">
                <a:solidFill>
                  <a:schemeClr val="tx1"/>
                </a:solidFill>
              </a:rPr>
              <a:t>IEEyNI</a:t>
            </a:r>
            <a:endParaRPr lang="es-ES" b="1" dirty="0" smtClean="0">
              <a:solidFill>
                <a:schemeClr val="tx1"/>
              </a:solidFill>
            </a:endParaRPr>
          </a:p>
          <a:p>
            <a:r>
              <a:rPr lang="es-ES" b="1" dirty="0" smtClean="0">
                <a:solidFill>
                  <a:schemeClr val="tx1"/>
                </a:solidFill>
              </a:rPr>
              <a:t>Octubre 2017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77" y="692696"/>
            <a:ext cx="153913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0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ISIB: El gran impuesto que no se ve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678835"/>
              </p:ext>
            </p:extLst>
          </p:nvPr>
        </p:nvGraphicFramePr>
        <p:xfrm>
          <a:off x="457200" y="1412776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75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ISIB: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Alícuotas Producción Primaria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304043"/>
              </p:ext>
            </p:extLst>
          </p:nvPr>
        </p:nvGraphicFramePr>
        <p:xfrm>
          <a:off x="1259632" y="1700808"/>
          <a:ext cx="6984776" cy="44359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44216"/>
                <a:gridCol w="1296144"/>
                <a:gridCol w="1368152"/>
                <a:gridCol w="2376264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Provincia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Radicado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Radicado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Otros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Entre </a:t>
                      </a:r>
                      <a:r>
                        <a:rPr lang="es-ES" sz="1800" b="1" u="none" strike="noStrike" dirty="0" smtClean="0">
                          <a:effectLst/>
                        </a:rPr>
                        <a:t>Ríos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1,0%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5,0%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Exento </a:t>
                      </a:r>
                      <a:r>
                        <a:rPr lang="es-E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(-) a $8 MM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San Luis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1,2%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4,5%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 tasa bonificada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Buenos Aires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1,0%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4,0%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 Agrícola arrendado +$13 MM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Chaco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1,0%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3,5%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 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movimiento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Salta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1,5%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3,6%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Exento venta local + Mera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compra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Formosa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1,5%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3,0%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Exento venta local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Santiago del Estero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1,5%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3,0%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Exento venta local excepto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soja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Corrientes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1,2</a:t>
                      </a:r>
                      <a:r>
                        <a:rPr lang="es-ES" sz="1800" u="none" strike="noStrike" dirty="0">
                          <a:effectLst/>
                        </a:rPr>
                        <a:t>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2,9%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Exento venta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local y presente requisitos + Mera compra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 smtClean="0">
                          <a:effectLst/>
                        </a:rPr>
                        <a:t>Tucumán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0,0%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3,5%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Misiones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0,0%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3,4%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 para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 industria forestal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La Pampa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0,7%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1,5%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 Para lo que sus ventas superen los $200 millones y la producción no se realice en campo propio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 smtClean="0">
                          <a:effectLst/>
                        </a:rPr>
                        <a:t>Córdoba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0,0</a:t>
                      </a:r>
                      <a:r>
                        <a:rPr lang="es-ES" sz="1800" u="none" strike="noStrike" dirty="0">
                          <a:effectLst/>
                        </a:rPr>
                        <a:t>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1,0</a:t>
                      </a:r>
                      <a:r>
                        <a:rPr lang="es-ES" sz="1800" u="none" strike="noStrike" dirty="0">
                          <a:effectLst/>
                        </a:rPr>
                        <a:t>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Exento venta local + mera compra 1%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6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Santa Fe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0,0</a:t>
                      </a:r>
                      <a:r>
                        <a:rPr lang="es-ES" sz="1800" u="none" strike="noStrike" dirty="0">
                          <a:effectLst/>
                        </a:rPr>
                        <a:t>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1,0%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Exento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venta local+ mera compra 1%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7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ISIB: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Alícuotas relevantes para el sector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513447"/>
              </p:ext>
            </p:extLst>
          </p:nvPr>
        </p:nvGraphicFramePr>
        <p:xfrm>
          <a:off x="683568" y="1772812"/>
          <a:ext cx="7632847" cy="403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387"/>
                <a:gridCol w="1133591"/>
                <a:gridCol w="1133591"/>
                <a:gridCol w="1133591"/>
                <a:gridCol w="1163536"/>
                <a:gridCol w="1368151"/>
              </a:tblGrid>
              <a:tr h="556200">
                <a:tc>
                  <a:txBody>
                    <a:bodyPr/>
                    <a:lstStyle/>
                    <a:p>
                      <a:pPr algn="ct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Comisiones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Insumos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Combustibles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Financiamiento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Arrendamientos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6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Buenos Aires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6,0%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3,4%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8,0%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6,0%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6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Chaco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5,1%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6,5%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6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Cordoba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5,5%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8,0%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6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Corrientes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4,7%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2,9%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2,9%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4,7%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2,9%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6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Entre Rios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5,0%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2,6%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6,0%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2,5</a:t>
                      </a:r>
                      <a:r>
                        <a:rPr lang="es-ES" sz="1400" u="none" strike="noStrike" dirty="0" smtClean="0">
                          <a:effectLst/>
                        </a:rPr>
                        <a:t>%-5,5%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6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Formosa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4,1%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5,5%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6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La Pampa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7,0%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6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Salta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6,0%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3,1%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6,0%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3,6%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6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San Luis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4,9%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4,2%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6,5%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4,2%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6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Santa Fe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5,5%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5,6%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4,5%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602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Santiago del Estero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5,0%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3,0%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2,0%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5,0%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3,0%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5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Donde tiene ISIB el productor:</a:t>
            </a:r>
            <a:b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sz="3100" b="1" dirty="0" smtClean="0">
                <a:solidFill>
                  <a:schemeClr val="accent3">
                    <a:lumMod val="50000"/>
                  </a:schemeClr>
                </a:solidFill>
              </a:rPr>
              <a:t>La prueba del iodo en el caso de la Invernada</a:t>
            </a:r>
            <a:endParaRPr lang="es-ES" sz="3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892100"/>
              </p:ext>
            </p:extLst>
          </p:nvPr>
        </p:nvGraphicFramePr>
        <p:xfrm>
          <a:off x="755576" y="1916832"/>
          <a:ext cx="7560840" cy="378699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728192"/>
                <a:gridCol w="1440160"/>
                <a:gridCol w="1411355"/>
                <a:gridCol w="1396957"/>
                <a:gridCol w="1584176"/>
              </a:tblGrid>
              <a:tr h="90519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u="none" strike="noStrike" dirty="0">
                          <a:effectLst/>
                        </a:rPr>
                        <a:t>Provincia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u="none" strike="noStrike" dirty="0" smtClean="0">
                          <a:effectLst/>
                        </a:rPr>
                        <a:t>ISIB </a:t>
                      </a:r>
                      <a:r>
                        <a:rPr lang="es-ES" sz="1500" u="none" strike="noStrike" dirty="0">
                          <a:effectLst/>
                        </a:rPr>
                        <a:t>por venta U$S/ha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u="none" strike="noStrike" dirty="0" smtClean="0">
                          <a:effectLst/>
                        </a:rPr>
                        <a:t>ISIB </a:t>
                      </a:r>
                      <a:r>
                        <a:rPr lang="es-ES" sz="1500" u="none" strike="noStrike" dirty="0">
                          <a:effectLst/>
                        </a:rPr>
                        <a:t>Indirectos U$S/ha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u="none" strike="noStrike" dirty="0" smtClean="0">
                          <a:effectLst/>
                        </a:rPr>
                        <a:t>Total</a:t>
                      </a:r>
                    </a:p>
                    <a:p>
                      <a:pPr algn="ctr" rtl="0" fontAlgn="b"/>
                      <a:r>
                        <a:rPr lang="es-ES" sz="1500" u="none" strike="noStrike" dirty="0" smtClean="0">
                          <a:effectLst/>
                        </a:rPr>
                        <a:t> ISIB </a:t>
                      </a:r>
                      <a:r>
                        <a:rPr lang="es-ES" sz="1500" u="none" strike="noStrike" dirty="0">
                          <a:effectLst/>
                        </a:rPr>
                        <a:t>U$S/ha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Importancia</a:t>
                      </a:r>
                      <a:r>
                        <a:rPr lang="es-ES" sz="15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de los indirectos sobre el total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894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Chaco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Salta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15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Santiago del Estero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14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313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Formosa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13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25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Buenos Aires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29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39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San Luis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22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32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Entre Rios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27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37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Corrientes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13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La Pampa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Santa Fe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31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Cordoba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24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187624" y="6021288"/>
            <a:ext cx="70567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Los indirectos sobre los directos tienen una relación que es 3 a 1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171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65618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Impacto del ISIB en agricultura y ganadería</a:t>
            </a:r>
            <a:endParaRPr lang="es-E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072032"/>
              </p:ext>
            </p:extLst>
          </p:nvPr>
        </p:nvGraphicFramePr>
        <p:xfrm>
          <a:off x="899594" y="2132856"/>
          <a:ext cx="7560838" cy="36072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5649"/>
                <a:gridCol w="780718"/>
                <a:gridCol w="893098"/>
                <a:gridCol w="928285"/>
                <a:gridCol w="1002848"/>
                <a:gridCol w="845146"/>
                <a:gridCol w="1315094"/>
              </a:tblGrid>
              <a:tr h="7549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Provincia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Soja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Maíz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Trigo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</a:rPr>
                        <a:t>Invernada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 smtClean="0">
                          <a:effectLst/>
                        </a:rPr>
                        <a:t>Cría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 err="1" smtClean="0">
                          <a:effectLst/>
                        </a:rPr>
                        <a:t>Prom</a:t>
                      </a:r>
                      <a:r>
                        <a:rPr lang="es-ES" sz="1600" b="1" u="none" strike="noStrike" dirty="0" smtClean="0">
                          <a:effectLst/>
                        </a:rPr>
                        <a:t>. todas </a:t>
                      </a:r>
                      <a:r>
                        <a:rPr lang="es-ES" sz="1600" b="1" u="none" strike="noStrike" baseline="0" dirty="0" smtClean="0">
                          <a:effectLst/>
                        </a:rPr>
                        <a:t> las actividades económicas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Luis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11%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13%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Pampa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48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Santiago del Estero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Formosa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Corrientes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11%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Ríos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Buenos Aires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4%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01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Fe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56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Córdoba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4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¿Qué genera un impuesto distorsivo?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/>
              <a:t>Es acumulativo (Piramidal o en cascada</a:t>
            </a:r>
            <a:r>
              <a:rPr lang="es-ES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Se </a:t>
            </a:r>
            <a:r>
              <a:rPr lang="es-ES" dirty="0"/>
              <a:t>agrava si el proceso productivo tiene muchas fases. 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De escasa visibilidad (no tiene costo político) 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Deteriora la competitividad exportadora (la invisibilidad del impuesto impide el ajuste en frontera)</a:t>
            </a:r>
          </a:p>
          <a:p>
            <a:pPr>
              <a:buFont typeface="Wingdings" pitchFamily="2" charset="2"/>
              <a:buChar char="ü"/>
            </a:pPr>
            <a:r>
              <a:rPr lang="es-ES" dirty="0"/>
              <a:t>Afecta el precio al productor en su jurisdicción, </a:t>
            </a:r>
            <a:r>
              <a:rPr lang="es-ES" dirty="0" smtClean="0"/>
              <a:t>porque </a:t>
            </a:r>
            <a:r>
              <a:rPr lang="es-ES" dirty="0"/>
              <a:t>debilita la competencia.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Es regresivo.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Impuesto </a:t>
            </a:r>
            <a:r>
              <a:rPr lang="es-ES" dirty="0"/>
              <a:t>sobre impuesto.</a:t>
            </a:r>
          </a:p>
          <a:p>
            <a:pPr>
              <a:buFont typeface="Wingdings" pitchFamily="2" charset="2"/>
              <a:buChar char="ü"/>
            </a:pPr>
            <a:r>
              <a:rPr lang="es-ES" dirty="0"/>
              <a:t>Altera las decisiones de consumo e inversión.</a:t>
            </a:r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16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ISIB: Efecto cascada en Buenos Aires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8032" y="623254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Fuente: </a:t>
            </a:r>
            <a:r>
              <a:rPr lang="es-ES" sz="1000" dirty="0" err="1" smtClean="0"/>
              <a:t>IEEyNI</a:t>
            </a:r>
            <a:r>
              <a:rPr lang="es-ES" sz="1000" dirty="0" smtClean="0"/>
              <a:t> en base a  IPCVA – CEPAL Mecanismos de formación de precios  en los principales </a:t>
            </a:r>
          </a:p>
          <a:p>
            <a:pPr algn="ctr"/>
            <a:r>
              <a:rPr lang="es-ES" sz="1000" dirty="0" smtClean="0"/>
              <a:t>circuitos de la  cadena de ganados y carnes vacunas en la Argentina. </a:t>
            </a:r>
            <a:endParaRPr lang="es-ES" sz="10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686417"/>
              </p:ext>
            </p:extLst>
          </p:nvPr>
        </p:nvGraphicFramePr>
        <p:xfrm>
          <a:off x="683567" y="1556789"/>
          <a:ext cx="7776864" cy="4493608"/>
        </p:xfrm>
        <a:graphic>
          <a:graphicData uri="http://schemas.openxmlformats.org/drawingml/2006/table">
            <a:tbl>
              <a:tblPr/>
              <a:tblGrid>
                <a:gridCol w="2520281"/>
                <a:gridCol w="720080"/>
                <a:gridCol w="936104"/>
                <a:gridCol w="936104"/>
                <a:gridCol w="936104"/>
                <a:gridCol w="936104"/>
                <a:gridCol w="792087"/>
              </a:tblGrid>
              <a:tr h="5760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integración </a:t>
                      </a:r>
                    </a:p>
                    <a:p>
                      <a:pPr algn="ctr" fontAlgn="ctr"/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valor novillo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Cría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Invernada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Frigorífico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Carnicería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Consumidor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ISIB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2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 (4,1%)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31714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Agregado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2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Compras intermedias (1,02%)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2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 (4,3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31714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Agregado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2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Compras intermedias (1,07%)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2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 (4,2%)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31714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Agregado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20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Compras intermedias (4%)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6066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Agregado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consumidor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3,5%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- 5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(11,1))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714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al final de la cadena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9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ISIB: Efecto cascada en Córdoba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624866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Fuente: </a:t>
            </a:r>
            <a:r>
              <a:rPr lang="es-ES" sz="1000" dirty="0" err="1" smtClean="0"/>
              <a:t>IEEyNI</a:t>
            </a:r>
            <a:r>
              <a:rPr lang="es-ES" sz="1000" dirty="0" smtClean="0"/>
              <a:t> en base a  IPCVA – CEPAL Mecanismos de formación de precios  en los principales </a:t>
            </a:r>
          </a:p>
          <a:p>
            <a:pPr algn="ctr"/>
            <a:r>
              <a:rPr lang="es-ES" sz="1000" dirty="0" err="1" smtClean="0"/>
              <a:t>subcircuitos</a:t>
            </a:r>
            <a:r>
              <a:rPr lang="es-ES" sz="1000" dirty="0" smtClean="0"/>
              <a:t> de la  cadena de ganados y carnes vacunas en la Argentina. </a:t>
            </a:r>
            <a:endParaRPr lang="es-ES" sz="10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682706"/>
              </p:ext>
            </p:extLst>
          </p:nvPr>
        </p:nvGraphicFramePr>
        <p:xfrm>
          <a:off x="827583" y="1700805"/>
          <a:ext cx="7704856" cy="4312974"/>
        </p:xfrm>
        <a:graphic>
          <a:graphicData uri="http://schemas.openxmlformats.org/drawingml/2006/table">
            <a:tbl>
              <a:tblPr/>
              <a:tblGrid>
                <a:gridCol w="2001658"/>
                <a:gridCol w="1008469"/>
                <a:gridCol w="916790"/>
                <a:gridCol w="916790"/>
                <a:gridCol w="947350"/>
                <a:gridCol w="916790"/>
                <a:gridCol w="997009"/>
              </a:tblGrid>
              <a:tr h="3032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Valor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integración </a:t>
                      </a:r>
                    </a:p>
                    <a:p>
                      <a:pPr algn="ctr" fontAlgn="ctr"/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valor novillo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Cría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Invernada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Frigorífico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Carnicería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Consumidor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ISIB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8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(3,9%)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30322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Agregado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322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Compras intermedias (0,07%)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8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 (3,7%)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30322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Agregado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322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Compras intermedias (0,16%)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8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 (4%)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30322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Agregado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322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Compras intermedias (2,9%)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88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8879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Agregado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08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al consumidor (2,9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004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al</a:t>
                      </a:r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final de la cadena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1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Otros problemas del ISIB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Adelantamiento excesivo de impuestos;</a:t>
            </a:r>
          </a:p>
          <a:p>
            <a:r>
              <a:rPr lang="es-ES" dirty="0" smtClean="0"/>
              <a:t>Aduanas internas;</a:t>
            </a:r>
          </a:p>
          <a:p>
            <a:r>
              <a:rPr lang="es-ES" dirty="0" smtClean="0"/>
              <a:t>Alícuotas por radicación;</a:t>
            </a:r>
          </a:p>
          <a:p>
            <a:r>
              <a:rPr lang="es-ES" dirty="0" smtClean="0"/>
              <a:t>Alícuotas según los montos de facturación;</a:t>
            </a:r>
          </a:p>
          <a:p>
            <a:r>
              <a:rPr lang="es-ES" dirty="0" smtClean="0"/>
              <a:t>Mera compra.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82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Impuesto de sellos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S" dirty="0" smtClean="0"/>
              <a:t>Evolución del impuesto de sellos</a:t>
            </a:r>
          </a:p>
          <a:p>
            <a:pPr algn="ctr"/>
            <a:r>
              <a:rPr lang="es-ES" sz="1800" dirty="0" smtClean="0"/>
              <a:t>-En % del PBI-</a:t>
            </a:r>
            <a:endParaRPr lang="es-ES" sz="1800" dirty="0"/>
          </a:p>
        </p:txBody>
      </p:sp>
      <p:graphicFrame>
        <p:nvGraphicFramePr>
          <p:cNvPr id="9" name="6 Gráfic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8485348"/>
              </p:ext>
            </p:extLst>
          </p:nvPr>
        </p:nvGraphicFramePr>
        <p:xfrm>
          <a:off x="539552" y="2348880"/>
          <a:ext cx="3816424" cy="380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ES" dirty="0" smtClean="0"/>
              <a:t>Grava principalmente arrendamientos y contratos de compra-venta </a:t>
            </a:r>
            <a:endParaRPr lang="es-ES" dirty="0"/>
          </a:p>
        </p:txBody>
      </p:sp>
      <p:graphicFrame>
        <p:nvGraphicFramePr>
          <p:cNvPr id="16" name="15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97603151"/>
              </p:ext>
            </p:extLst>
          </p:nvPr>
        </p:nvGraphicFramePr>
        <p:xfrm>
          <a:off x="4645025" y="2348880"/>
          <a:ext cx="3959423" cy="4151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143"/>
                <a:gridCol w="720080"/>
                <a:gridCol w="792088"/>
                <a:gridCol w="1008112"/>
              </a:tblGrid>
              <a:tr h="44930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Provincia/</a:t>
                      </a:r>
                      <a:r>
                        <a:rPr lang="es-ES" sz="1200" dirty="0" err="1" smtClean="0"/>
                        <a:t>Alicuotas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Arrendamiento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Contrato</a:t>
                      </a:r>
                      <a:r>
                        <a:rPr lang="es-ES" sz="1200" baseline="0" dirty="0" smtClean="0"/>
                        <a:t> Compra venta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C&amp;O</a:t>
                      </a:r>
                      <a:endParaRPr lang="es-ES" sz="1200" dirty="0"/>
                    </a:p>
                  </a:txBody>
                  <a:tcPr anchor="ctr"/>
                </a:tc>
              </a:tr>
              <a:tr h="3427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 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0,85%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1,0%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 smtClean="0"/>
                        <a:t>0,75%-1,05% </a:t>
                      </a:r>
                      <a:endParaRPr lang="es-E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Chaco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1,5%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1,0%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Córdoba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1,2%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1,0%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0,1%-0,06%</a:t>
                      </a:r>
                      <a:endParaRPr lang="es-ES" sz="1200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Corrientes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0,25%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0,25%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0,25%</a:t>
                      </a:r>
                      <a:endParaRPr lang="es-E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Ríos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0,10%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0,10%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0,10%</a:t>
                      </a:r>
                      <a:endParaRPr lang="es-ES" sz="1200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Formosa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0,10%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0,04%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Pampa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0,50%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0,40%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0,40%</a:t>
                      </a:r>
                      <a:endParaRPr lang="es-ES" sz="1200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Salta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1,2%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mtClean="0"/>
                        <a:t>0,34%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0,34%</a:t>
                      </a:r>
                      <a:endParaRPr lang="es-ES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Luis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0,12%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0,12%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0,72%</a:t>
                      </a:r>
                      <a:endParaRPr lang="es-ES" sz="1200" dirty="0"/>
                    </a:p>
                  </a:txBody>
                  <a:tcPr/>
                </a:tc>
              </a:tr>
              <a:tr h="33833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Fe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1,2%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0,1%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0,10%</a:t>
                      </a:r>
                      <a:endParaRPr lang="es-E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Santiago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 Estero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1,0%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1,0%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39552" y="6182832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Fuente: </a:t>
            </a:r>
            <a:r>
              <a:rPr lang="es-ES" sz="1000" dirty="0" err="1" smtClean="0"/>
              <a:t>IEEyNI</a:t>
            </a:r>
            <a:r>
              <a:rPr lang="es-ES" sz="1000" dirty="0" smtClean="0"/>
              <a:t> en base a </a:t>
            </a:r>
            <a:r>
              <a:rPr lang="es-ES" sz="1000" dirty="0" err="1" smtClean="0"/>
              <a:t>Mecon</a:t>
            </a:r>
            <a:r>
              <a:rPr lang="es-ES" sz="1000" dirty="0" smtClean="0"/>
              <a:t> </a:t>
            </a:r>
            <a:endParaRPr lang="es-ES" sz="1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259632" y="42930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-40%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340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Índice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 smtClean="0"/>
              <a:t>1. Evolución de los impuestos provinciales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2. Ingresos Brutos: un impuesto que no se ve</a:t>
            </a:r>
          </a:p>
          <a:p>
            <a:pPr lvl="1">
              <a:buFont typeface="Wingdings" pitchFamily="2" charset="2"/>
              <a:buChar char="ü"/>
            </a:pPr>
            <a:r>
              <a:rPr lang="es-ES" dirty="0" smtClean="0"/>
              <a:t>Impacto de los aspectos distorsivos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3. Resto de los impuestos provinciales</a:t>
            </a:r>
          </a:p>
          <a:p>
            <a:pPr marL="0" indent="0">
              <a:buNone/>
            </a:pPr>
            <a:endParaRPr lang="es-ES" dirty="0" smtClean="0"/>
          </a:p>
          <a:p>
            <a:pPr marL="0" lvl="1" indent="0">
              <a:buNone/>
            </a:pPr>
            <a:r>
              <a:rPr lang="es-ES" sz="3300" dirty="0" smtClean="0"/>
              <a:t>4</a:t>
            </a:r>
            <a:r>
              <a:rPr lang="es-ES" sz="3300" dirty="0"/>
              <a:t>. Impacto en las principales actividades del campo.</a:t>
            </a:r>
          </a:p>
          <a:p>
            <a:pPr marL="0" lvl="1" indent="0">
              <a:buNone/>
            </a:pPr>
            <a:endParaRPr lang="es-ES" dirty="0" smtClean="0"/>
          </a:p>
          <a:p>
            <a:pPr marL="0" lvl="1" indent="0">
              <a:buNone/>
            </a:pPr>
            <a:r>
              <a:rPr lang="es-ES" sz="3300" dirty="0"/>
              <a:t>5. Resumen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05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Impuesto a la propiedad inmobiliaria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rural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smtClean="0"/>
              <a:t>Con fuerte presión en: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Bs As : 0,039% PBI</a:t>
            </a:r>
            <a:endParaRPr lang="es-ES" dirty="0"/>
          </a:p>
          <a:p>
            <a:r>
              <a:rPr lang="es-ES" dirty="0"/>
              <a:t>Santa Fe: 0,017% PBI</a:t>
            </a:r>
          </a:p>
          <a:p>
            <a:r>
              <a:rPr lang="es-ES" dirty="0" smtClean="0"/>
              <a:t>Córdoba: 0,015% PBI</a:t>
            </a:r>
            <a:endParaRPr lang="es-ES" dirty="0"/>
          </a:p>
          <a:p>
            <a:r>
              <a:rPr lang="es-ES" dirty="0"/>
              <a:t>Entre </a:t>
            </a:r>
            <a:r>
              <a:rPr lang="es-ES" dirty="0" smtClean="0"/>
              <a:t>Ríos: 0,012% PBI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El IPIR de estas 4 provincias representan el doble de la recaudación total del impuesto (U+R) del resto de las 19 provincias.</a:t>
            </a:r>
          </a:p>
        </p:txBody>
      </p:sp>
      <p:graphicFrame>
        <p:nvGraphicFramePr>
          <p:cNvPr id="11" name="2 Gráfic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756797"/>
              </p:ext>
            </p:extLst>
          </p:nvPr>
        </p:nvGraphicFramePr>
        <p:xfrm>
          <a:off x="4788024" y="155679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788024" y="4941168"/>
            <a:ext cx="53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000" b="1" dirty="0" smtClean="0"/>
              <a:t>31%</a:t>
            </a:r>
          </a:p>
          <a:p>
            <a:pPr algn="ctr">
              <a:lnSpc>
                <a:spcPct val="150000"/>
              </a:lnSpc>
            </a:pPr>
            <a:r>
              <a:rPr lang="es-ES" sz="1000" b="1" dirty="0" smtClean="0"/>
              <a:t>38%</a:t>
            </a:r>
          </a:p>
          <a:p>
            <a:pPr algn="ctr">
              <a:lnSpc>
                <a:spcPct val="150000"/>
              </a:lnSpc>
            </a:pPr>
            <a:r>
              <a:rPr lang="es-ES" sz="1000" b="1" dirty="0" smtClean="0"/>
              <a:t>20%</a:t>
            </a:r>
          </a:p>
          <a:p>
            <a:pPr algn="ctr">
              <a:lnSpc>
                <a:spcPct val="150000"/>
              </a:lnSpc>
            </a:pPr>
            <a:r>
              <a:rPr lang="es-ES" sz="1000" b="1" dirty="0" smtClean="0"/>
              <a:t>11%</a:t>
            </a:r>
            <a:endParaRPr lang="es-ES" sz="1000" b="1" dirty="0"/>
          </a:p>
        </p:txBody>
      </p:sp>
    </p:spTree>
    <p:extLst>
      <p:ext uri="{BB962C8B-B14F-4D97-AF65-F5344CB8AC3E}">
        <p14:creationId xmlns:p14="http://schemas.microsoft.com/office/powerpoint/2010/main" val="16457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368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Santa Fe aumentó el impuesto a la propiedad inmobiliaria rural un 129% 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334690"/>
              </p:ext>
            </p:extLst>
          </p:nvPr>
        </p:nvGraphicFramePr>
        <p:xfrm>
          <a:off x="827584" y="2060848"/>
          <a:ext cx="764659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979712" y="602128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 smtClean="0"/>
              <a:t>Fuente: IEE-SRA en base a API</a:t>
            </a:r>
          </a:p>
          <a:p>
            <a:pPr algn="ctr"/>
            <a:r>
              <a:rPr lang="es-ES" sz="1000" b="1" dirty="0" smtClean="0"/>
              <a:t>*</a:t>
            </a:r>
            <a:r>
              <a:rPr lang="es-ES" sz="1000" b="1" dirty="0" err="1" smtClean="0"/>
              <a:t>Emision</a:t>
            </a:r>
            <a:r>
              <a:rPr lang="es-ES" sz="1000" b="1" dirty="0" smtClean="0"/>
              <a:t> impuesto 2016 considera el Adicional por Grandes Propietarios Rurales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2586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Impacto en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la soja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655263"/>
              </p:ext>
            </p:extLst>
          </p:nvPr>
        </p:nvGraphicFramePr>
        <p:xfrm>
          <a:off x="1043608" y="1556792"/>
          <a:ext cx="7056784" cy="41835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00200"/>
                <a:gridCol w="1008112"/>
                <a:gridCol w="936104"/>
                <a:gridCol w="1152128"/>
                <a:gridCol w="1080120"/>
                <a:gridCol w="1080120"/>
              </a:tblGrid>
              <a:tr h="770384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Provincia</a:t>
                      </a:r>
                    </a:p>
                    <a:p>
                      <a:pPr algn="ctr"/>
                      <a:r>
                        <a:rPr lang="es-ES" dirty="0" smtClean="0"/>
                        <a:t>Localidad</a:t>
                      </a:r>
                    </a:p>
                    <a:p>
                      <a:pPr algn="ctr"/>
                      <a:r>
                        <a:rPr lang="es-ES" dirty="0" smtClean="0"/>
                        <a:t>Rendimiento M.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IPIR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sz="1400" baseline="0" dirty="0" smtClean="0"/>
                        <a:t>U$S/ha</a:t>
                      </a:r>
                    </a:p>
                    <a:p>
                      <a:pPr algn="ctr"/>
                      <a:r>
                        <a:rPr lang="es-ES" baseline="0" dirty="0" smtClean="0"/>
                        <a:t>(A)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ISIB</a:t>
                      </a:r>
                      <a:r>
                        <a:rPr lang="es-ES" baseline="0" dirty="0" smtClean="0"/>
                        <a:t> </a:t>
                      </a:r>
                    </a:p>
                    <a:p>
                      <a:pPr algn="ctr"/>
                      <a:r>
                        <a:rPr lang="es-ES" sz="1400" baseline="0" dirty="0" smtClean="0"/>
                        <a:t>U$S/ha</a:t>
                      </a:r>
                    </a:p>
                    <a:p>
                      <a:pPr algn="ctr"/>
                      <a:r>
                        <a:rPr lang="es-ES" baseline="0" dirty="0" smtClean="0"/>
                        <a:t>(B)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IPIR + ISIB</a:t>
                      </a:r>
                    </a:p>
                    <a:p>
                      <a:pPr algn="ctr"/>
                      <a:r>
                        <a:rPr lang="es-ES" sz="1400" dirty="0" smtClean="0"/>
                        <a:t>U$S/ha</a:t>
                      </a:r>
                    </a:p>
                    <a:p>
                      <a:pPr algn="ctr"/>
                      <a:r>
                        <a:rPr lang="es-ES" dirty="0" smtClean="0"/>
                        <a:t>(C)= A+B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D.E.</a:t>
                      </a:r>
                    </a:p>
                    <a:p>
                      <a:pPr algn="ctr"/>
                      <a:r>
                        <a:rPr lang="es-ES" sz="1400" dirty="0" smtClean="0"/>
                        <a:t>U$S/ha</a:t>
                      </a:r>
                    </a:p>
                    <a:p>
                      <a:pPr algn="ctr"/>
                      <a:r>
                        <a:rPr lang="es-ES" dirty="0" smtClean="0"/>
                        <a:t>(D)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Total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U$S/ha</a:t>
                      </a:r>
                    </a:p>
                    <a:p>
                      <a:pPr algn="ctr"/>
                      <a:r>
                        <a:rPr lang="es-ES" dirty="0" smtClean="0"/>
                        <a:t>(C)+(D)</a:t>
                      </a:r>
                    </a:p>
                  </a:txBody>
                  <a:tcPr anchor="ctr"/>
                </a:tc>
              </a:tr>
              <a:tr h="716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Córdoba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Marcos Juárez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(3,8T/ha)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23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83</a:t>
                      </a:r>
                    </a:p>
                    <a:p>
                      <a:pPr algn="ctr"/>
                      <a:r>
                        <a:rPr lang="es-ES" sz="1200" dirty="0" smtClean="0"/>
                        <a:t>(39%)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130</a:t>
                      </a:r>
                    </a:p>
                    <a:p>
                      <a:pPr algn="ctr"/>
                      <a:r>
                        <a:rPr lang="es-ES" sz="1200" dirty="0" smtClean="0"/>
                        <a:t>(61%)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213</a:t>
                      </a:r>
                      <a:endParaRPr lang="es-ES" dirty="0"/>
                    </a:p>
                  </a:txBody>
                  <a:tcPr anchor="ctr"/>
                </a:tc>
              </a:tr>
              <a:tr h="755572">
                <a:tc>
                  <a:txBody>
                    <a:bodyPr/>
                    <a:lstStyle/>
                    <a:p>
                      <a:r>
                        <a:rPr lang="es-ES" dirty="0" smtClean="0"/>
                        <a:t>Entre</a:t>
                      </a:r>
                      <a:r>
                        <a:rPr lang="es-ES" baseline="0" dirty="0" smtClean="0"/>
                        <a:t> Ríos</a:t>
                      </a:r>
                    </a:p>
                    <a:p>
                      <a:r>
                        <a:rPr lang="es-ES" sz="1200" baseline="0" dirty="0" smtClean="0"/>
                        <a:t>Victoria </a:t>
                      </a:r>
                    </a:p>
                    <a:p>
                      <a:r>
                        <a:rPr lang="es-ES" sz="1200" baseline="0" dirty="0" smtClean="0"/>
                        <a:t>(2,0 T/ha) 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19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54</a:t>
                      </a:r>
                    </a:p>
                    <a:p>
                      <a:pPr algn="ctr"/>
                      <a:r>
                        <a:rPr lang="es-ES" sz="1200" dirty="0" smtClean="0"/>
                        <a:t>(44%)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68</a:t>
                      </a:r>
                    </a:p>
                    <a:p>
                      <a:pPr algn="ctr"/>
                      <a:r>
                        <a:rPr lang="es-ES" sz="1200" dirty="0" smtClean="0"/>
                        <a:t>(56%)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122</a:t>
                      </a:r>
                      <a:endParaRPr lang="es-ES" dirty="0"/>
                    </a:p>
                  </a:txBody>
                  <a:tcPr anchor="ctr"/>
                </a:tc>
              </a:tr>
              <a:tr h="684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Buenos Aires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Rojas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(4,2 T/ha)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51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76</a:t>
                      </a:r>
                    </a:p>
                    <a:p>
                      <a:pPr algn="ctr"/>
                      <a:r>
                        <a:rPr lang="es-ES" sz="1200" dirty="0" smtClean="0"/>
                        <a:t>(35%)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142</a:t>
                      </a:r>
                    </a:p>
                    <a:p>
                      <a:pPr algn="ctr"/>
                      <a:r>
                        <a:rPr lang="es-ES" sz="1200" dirty="0" smtClean="0"/>
                        <a:t>(65%)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218</a:t>
                      </a:r>
                      <a:endParaRPr lang="es-ES" dirty="0"/>
                    </a:p>
                  </a:txBody>
                  <a:tcPr anchor="ctr"/>
                </a:tc>
              </a:tr>
              <a:tr h="1050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Santa Fe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General López</a:t>
                      </a:r>
                    </a:p>
                    <a:p>
                      <a:r>
                        <a:rPr lang="es-ES" sz="1200" dirty="0" smtClean="0"/>
                        <a:t>(3,3 T/ha)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46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22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68</a:t>
                      </a:r>
                    </a:p>
                    <a:p>
                      <a:pPr algn="ctr"/>
                      <a:r>
                        <a:rPr lang="es-ES" sz="1200" dirty="0" smtClean="0"/>
                        <a:t>(38%)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110</a:t>
                      </a:r>
                    </a:p>
                    <a:p>
                      <a:pPr algn="ctr"/>
                      <a:r>
                        <a:rPr lang="es-ES" sz="1200" dirty="0" smtClean="0"/>
                        <a:t>(62%)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178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5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Impuestos que inciden en el transporte de hacienda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/>
              <a:t>Impuestos provinciales sobre el flete</a:t>
            </a:r>
          </a:p>
          <a:p>
            <a:r>
              <a:rPr lang="es-ES" dirty="0" smtClean="0"/>
              <a:t>Guías de traslado;</a:t>
            </a:r>
          </a:p>
          <a:p>
            <a:r>
              <a:rPr lang="es-ES" dirty="0" smtClean="0"/>
              <a:t>Ingresos Brutos flete;</a:t>
            </a:r>
          </a:p>
          <a:p>
            <a:r>
              <a:rPr lang="es-ES" dirty="0" smtClean="0"/>
              <a:t>Ingresos Brutos combustible.</a:t>
            </a:r>
          </a:p>
          <a:p>
            <a:r>
              <a:rPr lang="es-ES" dirty="0" smtClean="0"/>
              <a:t>Entre los tres representan el 10% del valor del flete.</a:t>
            </a:r>
          </a:p>
          <a:p>
            <a:endParaRPr lang="es-ES" dirty="0" smtClean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3971883"/>
              </p:ext>
            </p:extLst>
          </p:nvPr>
        </p:nvGraphicFramePr>
        <p:xfrm>
          <a:off x="4572000" y="1600200"/>
          <a:ext cx="417646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65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Cantidad de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trámites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para sacar una guía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2089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4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Impuestos sobre masa salarial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La pagan todos los empleadores.</a:t>
            </a:r>
          </a:p>
          <a:p>
            <a:pPr marL="0" indent="0">
              <a:buNone/>
            </a:pPr>
            <a:r>
              <a:rPr lang="es-ES" dirty="0" smtClean="0"/>
              <a:t>Se aplican sobre la nomina salarial (sueldo bruto) </a:t>
            </a:r>
          </a:p>
          <a:p>
            <a:pPr marL="0" indent="0">
              <a:buNone/>
            </a:pPr>
            <a:r>
              <a:rPr lang="es-ES" dirty="0" smtClean="0"/>
              <a:t>Las alícuotas dependen de cada provincia:</a:t>
            </a:r>
          </a:p>
          <a:p>
            <a:pPr lvl="1"/>
            <a:r>
              <a:rPr lang="es-ES" dirty="0"/>
              <a:t>Tucumán (2,5%),</a:t>
            </a:r>
          </a:p>
          <a:p>
            <a:pPr lvl="1"/>
            <a:r>
              <a:rPr lang="es-ES" dirty="0"/>
              <a:t>Santiago del Estero (</a:t>
            </a:r>
            <a:r>
              <a:rPr lang="es-ES" dirty="0" smtClean="0"/>
              <a:t>2,0%), </a:t>
            </a:r>
            <a:endParaRPr lang="es-ES" dirty="0"/>
          </a:p>
          <a:p>
            <a:pPr lvl="1"/>
            <a:r>
              <a:rPr lang="es-ES" dirty="0"/>
              <a:t>Salta (</a:t>
            </a:r>
            <a:r>
              <a:rPr lang="es-ES" dirty="0" smtClean="0"/>
              <a:t>2,0%), </a:t>
            </a:r>
            <a:endParaRPr lang="es-ES" dirty="0"/>
          </a:p>
          <a:p>
            <a:pPr lvl="1"/>
            <a:r>
              <a:rPr lang="es-ES" dirty="0" smtClean="0"/>
              <a:t>Entre </a:t>
            </a:r>
            <a:r>
              <a:rPr lang="es-ES" dirty="0"/>
              <a:t>Ríos (1,5</a:t>
            </a:r>
            <a:r>
              <a:rPr lang="es-ES" dirty="0" smtClean="0"/>
              <a:t>%),</a:t>
            </a:r>
          </a:p>
          <a:p>
            <a:pPr lvl="1"/>
            <a:r>
              <a:rPr lang="es-ES" dirty="0" smtClean="0"/>
              <a:t>Formosa </a:t>
            </a:r>
            <a:r>
              <a:rPr lang="es-ES" dirty="0"/>
              <a:t>(</a:t>
            </a:r>
            <a:r>
              <a:rPr lang="es-ES" dirty="0" smtClean="0"/>
              <a:t>1,0%),</a:t>
            </a:r>
          </a:p>
          <a:p>
            <a:pPr lvl="1"/>
            <a:r>
              <a:rPr lang="es-ES" dirty="0"/>
              <a:t>Chubut (</a:t>
            </a:r>
            <a:r>
              <a:rPr lang="es-ES" dirty="0" smtClean="0"/>
              <a:t>0,80%)</a:t>
            </a:r>
            <a:endParaRPr lang="es-ES" dirty="0"/>
          </a:p>
          <a:p>
            <a:pPr lvl="1"/>
            <a:r>
              <a:rPr lang="es-ES" dirty="0" smtClean="0"/>
              <a:t>Chaco </a:t>
            </a:r>
            <a:r>
              <a:rPr lang="es-ES" dirty="0"/>
              <a:t>(0,75%),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6833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653" y="116632"/>
            <a:ext cx="9036496" cy="135416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Impacto total de los impuestos provinciales sobre los ingresos del campo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750559"/>
              </p:ext>
            </p:extLst>
          </p:nvPr>
        </p:nvGraphicFramePr>
        <p:xfrm>
          <a:off x="827586" y="1564140"/>
          <a:ext cx="7920879" cy="4608511"/>
        </p:xfrm>
        <a:graphic>
          <a:graphicData uri="http://schemas.openxmlformats.org/drawingml/2006/table">
            <a:tbl>
              <a:tblPr firstRow="1" lastCol="1" bandRow="1">
                <a:tableStyleId>{3B4B98B0-60AC-42C2-AFA5-B58CD77FA1E5}</a:tableStyleId>
              </a:tblPr>
              <a:tblGrid>
                <a:gridCol w="1661666"/>
                <a:gridCol w="983820"/>
                <a:gridCol w="983820"/>
                <a:gridCol w="907196"/>
                <a:gridCol w="864096"/>
                <a:gridCol w="1080120"/>
                <a:gridCol w="1440161"/>
              </a:tblGrid>
              <a:tr h="9700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</a:rPr>
                        <a:t>Provincia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Soja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Maíz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Trigo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 smtClean="0">
                          <a:effectLst/>
                        </a:rPr>
                        <a:t>Cría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 smtClean="0">
                          <a:effectLst/>
                        </a:rPr>
                        <a:t>Invernada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700" b="1" u="none" strike="noStrike" dirty="0" err="1" smtClean="0">
                          <a:effectLst/>
                        </a:rPr>
                        <a:t>Prom</a:t>
                      </a:r>
                      <a:r>
                        <a:rPr lang="es-ES" sz="1700" b="1" u="none" strike="noStrike" dirty="0" smtClean="0">
                          <a:effectLst/>
                        </a:rPr>
                        <a:t>.</a:t>
                      </a:r>
                      <a:r>
                        <a:rPr lang="es-ES" sz="1700" b="1" u="none" strike="noStrike" baseline="0" dirty="0" smtClean="0">
                          <a:effectLst/>
                        </a:rPr>
                        <a:t> todas las actividades económicas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15%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296D07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400" b="1" i="0" u="none" strike="noStrike" dirty="0">
                        <a:solidFill>
                          <a:srgbClr val="296D07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Pampa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Entre Rios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Buenos Aires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Cordoba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296D07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s-ES" sz="1400" b="1" i="0" u="none" strike="noStrike" dirty="0">
                        <a:solidFill>
                          <a:srgbClr val="296D07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296D07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s-ES" sz="1400" b="1" i="0" u="none" strike="noStrike" dirty="0">
                        <a:solidFill>
                          <a:srgbClr val="296D07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13%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Luis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11%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Fe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296D07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s-ES" sz="1400" b="1" i="0" u="none" strike="noStrike" dirty="0">
                        <a:solidFill>
                          <a:srgbClr val="296D07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Formosa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Corrientes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14%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7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Santiago del Estero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6%</a:t>
                      </a:r>
                      <a:endParaRPr lang="es-E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7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Resumen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36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800" dirty="0" smtClean="0"/>
              <a:t>Los impuestos provinciales aumentaron un 78% más que la actividad económica desde 2002.</a:t>
            </a:r>
          </a:p>
          <a:p>
            <a:pPr>
              <a:buFont typeface="Wingdings" pitchFamily="2" charset="2"/>
              <a:buChar char="ü"/>
            </a:pPr>
            <a:endParaRPr lang="es-ES" sz="1800" dirty="0" smtClean="0"/>
          </a:p>
          <a:p>
            <a:pPr>
              <a:buFont typeface="Wingdings" pitchFamily="2" charset="2"/>
              <a:buChar char="ü"/>
            </a:pPr>
            <a:r>
              <a:rPr lang="es-ES" sz="1800" dirty="0" smtClean="0"/>
              <a:t>La presión fiscal paso de 3% a 5,3% del PBI.</a:t>
            </a:r>
          </a:p>
          <a:p>
            <a:pPr>
              <a:buFont typeface="Wingdings" pitchFamily="2" charset="2"/>
              <a:buChar char="ü"/>
            </a:pPr>
            <a:endParaRPr lang="es-ES" sz="1800" dirty="0" smtClean="0"/>
          </a:p>
          <a:p>
            <a:pPr>
              <a:buFont typeface="Wingdings" pitchFamily="2" charset="2"/>
              <a:buChar char="ü"/>
            </a:pPr>
            <a:r>
              <a:rPr lang="es-ES" sz="1800" dirty="0" smtClean="0"/>
              <a:t>La carga fiscal difiere de provincia en provincia entre 3-7% de su Producto Bruto Geográfico (PBG):</a:t>
            </a:r>
          </a:p>
          <a:p>
            <a:pPr lvl="1">
              <a:buFont typeface="Wingdings" pitchFamily="2" charset="2"/>
              <a:buChar char="ü"/>
            </a:pPr>
            <a:endParaRPr lang="es-ES" sz="1400" dirty="0" smtClean="0"/>
          </a:p>
          <a:p>
            <a:pPr lvl="1">
              <a:buFont typeface="Wingdings" pitchFamily="2" charset="2"/>
              <a:buChar char="ü"/>
            </a:pPr>
            <a:r>
              <a:rPr lang="es-ES" sz="1400" dirty="0" smtClean="0"/>
              <a:t>Hay  6 </a:t>
            </a:r>
            <a:r>
              <a:rPr lang="es-ES" sz="1400" dirty="0"/>
              <a:t>provincias cuyos impuestos rondan entre el 6,6% y un 7,8% de su PBG.</a:t>
            </a:r>
          </a:p>
          <a:p>
            <a:pPr lvl="1">
              <a:buFont typeface="Wingdings" pitchFamily="2" charset="2"/>
              <a:buChar char="ü"/>
            </a:pPr>
            <a:r>
              <a:rPr lang="es-ES" sz="1400" dirty="0"/>
              <a:t>Hay </a:t>
            </a:r>
            <a:r>
              <a:rPr lang="es-ES" sz="1400" dirty="0" smtClean="0"/>
              <a:t>12 </a:t>
            </a:r>
            <a:r>
              <a:rPr lang="es-ES" sz="1400" dirty="0"/>
              <a:t>provincias cuyos impuestos rondan entre el 4,4% y el 5,8% de su PBG.</a:t>
            </a:r>
          </a:p>
          <a:p>
            <a:pPr lvl="1">
              <a:buFont typeface="Wingdings" pitchFamily="2" charset="2"/>
              <a:buChar char="ü"/>
            </a:pPr>
            <a:r>
              <a:rPr lang="es-ES" sz="1400" dirty="0"/>
              <a:t>Hay </a:t>
            </a:r>
            <a:r>
              <a:rPr lang="es-ES" sz="1400" dirty="0" smtClean="0"/>
              <a:t>7 </a:t>
            </a:r>
            <a:r>
              <a:rPr lang="es-ES" sz="1400" dirty="0"/>
              <a:t>provincias cuyos impuestos </a:t>
            </a:r>
            <a:r>
              <a:rPr lang="es-ES" sz="1400" dirty="0" smtClean="0"/>
              <a:t>son inferiores a </a:t>
            </a:r>
            <a:r>
              <a:rPr lang="es-ES" sz="1400" dirty="0"/>
              <a:t>4% de su PBG</a:t>
            </a:r>
            <a:r>
              <a:rPr lang="es-ES" sz="14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s-ES" sz="1800" dirty="0"/>
          </a:p>
          <a:p>
            <a:pPr>
              <a:buFont typeface="Wingdings" pitchFamily="2" charset="2"/>
              <a:buChar char="ü"/>
            </a:pPr>
            <a:r>
              <a:rPr lang="es-ES" sz="1800" dirty="0" smtClean="0"/>
              <a:t>Los </a:t>
            </a:r>
            <a:r>
              <a:rPr lang="es-ES" sz="1800" dirty="0"/>
              <a:t>impuestos que más aumentaron fueron: Ingresos </a:t>
            </a:r>
            <a:r>
              <a:rPr lang="es-ES" sz="1800" dirty="0" smtClean="0"/>
              <a:t>Brutos (131%), Sellos (136%) </a:t>
            </a:r>
            <a:r>
              <a:rPr lang="es-ES" sz="1800" dirty="0"/>
              <a:t>y los impuestos a </a:t>
            </a:r>
            <a:r>
              <a:rPr lang="es-ES" sz="1800" dirty="0" smtClean="0"/>
              <a:t>la </a:t>
            </a:r>
            <a:r>
              <a:rPr lang="es-ES" sz="1800" dirty="0"/>
              <a:t>propiedad inmobiliaria rural de Buenos Aires, Santa Fe, Córdoba y Entre Ríos.</a:t>
            </a:r>
          </a:p>
          <a:p>
            <a:pPr>
              <a:buFont typeface="+mj-lt"/>
              <a:buAutoNum type="arabicPeriod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7064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800" dirty="0" smtClean="0"/>
              <a:t>Ingresos </a:t>
            </a:r>
            <a:r>
              <a:rPr lang="es-ES" sz="1800" dirty="0"/>
              <a:t>brutos </a:t>
            </a:r>
            <a:r>
              <a:rPr lang="es-ES" sz="1800" dirty="0" smtClean="0"/>
              <a:t>aumentó del </a:t>
            </a:r>
            <a:r>
              <a:rPr lang="es-ES" sz="1800" dirty="0"/>
              <a:t>1,7% al </a:t>
            </a:r>
            <a:r>
              <a:rPr lang="es-ES" sz="1800" dirty="0" smtClean="0"/>
              <a:t>4,0% </a:t>
            </a:r>
            <a:r>
              <a:rPr lang="es-ES" sz="1800" dirty="0"/>
              <a:t>del PBI, nivel máximo histórico desde la creación del impuesto.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/>
              <a:t>Al ser un impuesto distorsivo  </a:t>
            </a:r>
            <a:r>
              <a:rPr lang="es-ES" sz="1800" dirty="0" smtClean="0"/>
              <a:t>que esta en su nivel más alto de presión tributaria, está </a:t>
            </a:r>
            <a:r>
              <a:rPr lang="es-ES" sz="1800" dirty="0"/>
              <a:t>generando fuertes perdías de eficiencia sobre la actividad </a:t>
            </a:r>
            <a:r>
              <a:rPr lang="es-ES" sz="1800" dirty="0" smtClean="0"/>
              <a:t>económica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/>
              <a:t>Puesto </a:t>
            </a:r>
            <a:r>
              <a:rPr lang="es-ES" sz="1800" dirty="0"/>
              <a:t>que </a:t>
            </a:r>
            <a:r>
              <a:rPr lang="es-ES" sz="1800" dirty="0" smtClean="0"/>
              <a:t>es </a:t>
            </a:r>
            <a:r>
              <a:rPr lang="es-ES" sz="1800" dirty="0"/>
              <a:t>un impuesto que no se </a:t>
            </a:r>
            <a:r>
              <a:rPr lang="es-ES" sz="1800" dirty="0" smtClean="0"/>
              <a:t>ve, </a:t>
            </a:r>
            <a:r>
              <a:rPr lang="es-ES" sz="1800" dirty="0"/>
              <a:t>se carga en los </a:t>
            </a:r>
            <a:r>
              <a:rPr lang="es-ES" sz="1800" dirty="0" smtClean="0"/>
              <a:t>precios y su peso sobre los ingresos en el caso de la estructura del mercado ganadero  tiene una relación de 3 a 1 (Indirecto por directo).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/>
              <a:t>Si bien se repite que la actividad primaria esta exenta, el impacto de este impuesto para la agricultura y la ganadería es similar al del promedio de todas las actividades económicas que se realizan en cada provincia.</a:t>
            </a:r>
            <a:endParaRPr lang="es-ES" sz="1800" dirty="0"/>
          </a:p>
          <a:p>
            <a:pPr>
              <a:buFont typeface="Wingdings" pitchFamily="2" charset="2"/>
              <a:buChar char="ü"/>
            </a:pPr>
            <a:r>
              <a:rPr lang="es-ES" sz="1800" dirty="0"/>
              <a:t>Por el efecto cascada</a:t>
            </a:r>
            <a:r>
              <a:rPr lang="es-ES" sz="1800" dirty="0" smtClean="0"/>
              <a:t>, </a:t>
            </a:r>
            <a:r>
              <a:rPr lang="es-ES" sz="1800" dirty="0"/>
              <a:t>el impacto del impuesto </a:t>
            </a:r>
            <a:r>
              <a:rPr lang="es-ES" sz="1800" dirty="0" smtClean="0"/>
              <a:t>varia de provincia a provincia y su impacto ronda entre el 7% y 11</a:t>
            </a:r>
            <a:r>
              <a:rPr lang="es-ES" sz="1800" dirty="0"/>
              <a:t>% del valor </a:t>
            </a:r>
            <a:r>
              <a:rPr lang="es-ES" sz="1800" dirty="0" smtClean="0"/>
              <a:t>final del bien (en el caso ganadero). 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/>
              <a:t>Esta </a:t>
            </a:r>
            <a:r>
              <a:rPr lang="es-ES" sz="1800" dirty="0"/>
              <a:t>carga </a:t>
            </a:r>
            <a:r>
              <a:rPr lang="es-ES" sz="1800" dirty="0" smtClean="0"/>
              <a:t>se </a:t>
            </a:r>
            <a:r>
              <a:rPr lang="es-ES" sz="1800" dirty="0"/>
              <a:t>reparte en partes entre el productor y el consumidor, contribuyendo a ampliar la brecha de los precios entre ambas puntas de la cadena de valor</a:t>
            </a:r>
            <a:r>
              <a:rPr lang="es-ES" sz="1800" dirty="0" smtClean="0"/>
              <a:t>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992476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Resumen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800" dirty="0" smtClean="0"/>
              <a:t>El </a:t>
            </a:r>
            <a:r>
              <a:rPr lang="es-ES" sz="1800" dirty="0"/>
              <a:t>impuesto a los sellos también se expandió por encima de la actividad económica (136% mas rápido</a:t>
            </a:r>
            <a:r>
              <a:rPr lang="es-ES" sz="1800" dirty="0" smtClean="0"/>
              <a:t>).</a:t>
            </a:r>
            <a:endParaRPr lang="es-ES" sz="1800" dirty="0"/>
          </a:p>
          <a:p>
            <a:pPr>
              <a:buFont typeface="Wingdings" pitchFamily="2" charset="2"/>
              <a:buChar char="ü"/>
            </a:pPr>
            <a:r>
              <a:rPr lang="es-ES" sz="1800" dirty="0"/>
              <a:t>El impuesto a la propiedad inmobiliaria rural de las </a:t>
            </a:r>
            <a:r>
              <a:rPr lang="es-ES" sz="1800" dirty="0" smtClean="0"/>
              <a:t>provincias de Buenos Aires, Córdoba, Santa Fe y Entre Ríos es el </a:t>
            </a:r>
            <a:r>
              <a:rPr lang="es-ES" sz="1800" dirty="0"/>
              <a:t>doble que el total de dicho impuesto (rural y urbano) en las 19 provincias </a:t>
            </a:r>
            <a:r>
              <a:rPr lang="es-ES" sz="1800" dirty="0" smtClean="0"/>
              <a:t>restantes.</a:t>
            </a:r>
            <a:endParaRPr lang="es-ES" sz="1800" dirty="0"/>
          </a:p>
          <a:p>
            <a:pPr>
              <a:buFont typeface="Wingdings" pitchFamily="2" charset="2"/>
              <a:buChar char="ü"/>
            </a:pPr>
            <a:r>
              <a:rPr lang="es-ES" sz="1800" dirty="0"/>
              <a:t>La simplificación de los tramites para mover hacienda sigue siendo un desafío para mejorar la competitividad.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/>
              <a:t>En la mayor parte de las provincias la  carga fiscal provincial de </a:t>
            </a:r>
            <a:r>
              <a:rPr lang="es-ES" sz="1800" dirty="0" smtClean="0"/>
              <a:t>la agricultura y la ganadería está por  </a:t>
            </a:r>
            <a:r>
              <a:rPr lang="es-ES" sz="1800" dirty="0"/>
              <a:t>encima de los impuestos provinciales que contribuye el promedio </a:t>
            </a:r>
            <a:r>
              <a:rPr lang="es-ES" sz="1800" dirty="0" smtClean="0"/>
              <a:t>del total de las actividades económicas.</a:t>
            </a:r>
            <a:endParaRPr lang="es-ES" sz="1800" dirty="0"/>
          </a:p>
          <a:p>
            <a:pPr>
              <a:buFont typeface="+mj-lt"/>
              <a:buAutoNum type="arabicPeriod" startAt="11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17892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78% aumentó la Presión Tributaria </a:t>
            </a:r>
            <a:b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de origen provincial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2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11658"/>
              </p:ext>
            </p:extLst>
          </p:nvPr>
        </p:nvGraphicFramePr>
        <p:xfrm>
          <a:off x="457200" y="1600200"/>
          <a:ext cx="8229600" cy="4976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478476" y="6453336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Fuente: </a:t>
            </a:r>
            <a:r>
              <a:rPr lang="es-ES" sz="1000" dirty="0" err="1" smtClean="0"/>
              <a:t>IEEyNI</a:t>
            </a:r>
            <a:r>
              <a:rPr lang="es-ES" sz="1000" dirty="0" smtClean="0"/>
              <a:t> en base a </a:t>
            </a:r>
            <a:r>
              <a:rPr lang="es-ES" sz="1000" dirty="0" err="1" smtClean="0"/>
              <a:t>Mecon</a:t>
            </a:r>
            <a:r>
              <a:rPr lang="es-ES" sz="1000" dirty="0" smtClean="0"/>
              <a:t> </a:t>
            </a:r>
            <a:endParaRPr lang="es-ES" sz="1000" dirty="0"/>
          </a:p>
        </p:txBody>
      </p:sp>
      <p:sp>
        <p:nvSpPr>
          <p:cNvPr id="6" name="5 Flecha curvada hacia abajo"/>
          <p:cNvSpPr/>
          <p:nvPr/>
        </p:nvSpPr>
        <p:spPr>
          <a:xfrm rot="20414971">
            <a:off x="3544737" y="2178249"/>
            <a:ext cx="4879185" cy="736033"/>
          </a:xfrm>
          <a:prstGeom prst="curvedDownArrow">
            <a:avLst>
              <a:gd name="adj1" fmla="val 26014"/>
              <a:gd name="adj2" fmla="val 19351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3140968"/>
            <a:ext cx="7772400" cy="1362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400" dirty="0">
                <a:solidFill>
                  <a:schemeClr val="accent3">
                    <a:lumMod val="50000"/>
                  </a:schemeClr>
                </a:solidFill>
              </a:rPr>
              <a:t>Muchas Gracias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77" y="692696"/>
            <a:ext cx="153913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3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Variación de la Presión Fiscal según la actividad económica de cada provincia</a:t>
            </a:r>
          </a:p>
        </p:txBody>
      </p:sp>
      <p:graphicFrame>
        <p:nvGraphicFramePr>
          <p:cNvPr id="4" name="4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157412"/>
              </p:ext>
            </p:extLst>
          </p:nvPr>
        </p:nvGraphicFramePr>
        <p:xfrm>
          <a:off x="287524" y="1268760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339752" y="6511341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Fuente: </a:t>
            </a:r>
            <a:r>
              <a:rPr lang="es-ES" sz="1000" dirty="0" err="1" smtClean="0"/>
              <a:t>IEEyNI</a:t>
            </a:r>
            <a:r>
              <a:rPr lang="es-ES" sz="1000" dirty="0" smtClean="0"/>
              <a:t> en base a </a:t>
            </a:r>
            <a:r>
              <a:rPr lang="es-ES" sz="1000" dirty="0" err="1" smtClean="0"/>
              <a:t>Mecon</a:t>
            </a:r>
            <a:r>
              <a:rPr lang="es-ES" sz="1000" dirty="0" smtClean="0"/>
              <a:t>, PBG  OJF y Asociados y Agencia de Inversiones 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35770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Presión tributaria por provincia</a:t>
            </a:r>
            <a:b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</a:rPr>
              <a:t> –Año 2016 - Recaudación/PBG-</a:t>
            </a:r>
            <a:endParaRPr lang="es-E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8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209935"/>
              </p:ext>
            </p:extLst>
          </p:nvPr>
        </p:nvGraphicFramePr>
        <p:xfrm>
          <a:off x="457200" y="1340768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483768" y="6511341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Fuente: </a:t>
            </a:r>
            <a:r>
              <a:rPr lang="es-ES" sz="1000" dirty="0" err="1" smtClean="0"/>
              <a:t>IEEyNI</a:t>
            </a:r>
            <a:r>
              <a:rPr lang="es-ES" sz="1000" dirty="0" smtClean="0"/>
              <a:t> en base a </a:t>
            </a:r>
            <a:r>
              <a:rPr lang="es-ES" sz="1000" dirty="0" err="1" smtClean="0"/>
              <a:t>Mecon</a:t>
            </a:r>
            <a:r>
              <a:rPr lang="es-ES" sz="1000" dirty="0" smtClean="0"/>
              <a:t>, PBG  OJF y Asociados 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3178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Importancia de cada impuesto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046973"/>
              </p:ext>
            </p:extLst>
          </p:nvPr>
        </p:nvGraphicFramePr>
        <p:xfrm>
          <a:off x="899592" y="2204864"/>
          <a:ext cx="7704856" cy="341297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456304"/>
                <a:gridCol w="1648881"/>
                <a:gridCol w="1741778"/>
                <a:gridCol w="1857893"/>
              </a:tblGrid>
              <a:tr h="4834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 smtClean="0">
                          <a:effectLst/>
                        </a:rPr>
                        <a:t>Impuesto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2002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2016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Variación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</a:tr>
              <a:tr h="483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1" u="none" strike="noStrike" dirty="0" smtClean="0">
                          <a:effectLst/>
                        </a:rPr>
                        <a:t>Ingresos </a:t>
                      </a:r>
                      <a:r>
                        <a:rPr lang="es-ES" sz="2000" b="1" i="1" u="none" strike="noStrike" dirty="0">
                          <a:effectLst/>
                        </a:rPr>
                        <a:t>Brutos</a:t>
                      </a:r>
                      <a:endParaRPr lang="es-ES" sz="20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1" u="none" strike="noStrike" dirty="0">
                          <a:effectLst/>
                        </a:rPr>
                        <a:t>1,7%</a:t>
                      </a:r>
                      <a:endParaRPr lang="es-ES" sz="20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1" u="none" strike="noStrike" dirty="0">
                          <a:effectLst/>
                        </a:rPr>
                        <a:t>4,0%</a:t>
                      </a:r>
                      <a:endParaRPr lang="es-ES" sz="20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1" u="none" strike="noStrike" dirty="0">
                          <a:effectLst/>
                        </a:rPr>
                        <a:t>131%</a:t>
                      </a:r>
                      <a:endParaRPr lang="es-ES" sz="20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</a:tr>
              <a:tr h="483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 smtClean="0">
                          <a:effectLst/>
                        </a:rPr>
                        <a:t>Propiedad</a:t>
                      </a:r>
                      <a:r>
                        <a:rPr lang="es-E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2000" u="none" strike="noStrike" dirty="0" smtClean="0">
                          <a:effectLst/>
                        </a:rPr>
                        <a:t>Inmobiliaria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0,5%</a:t>
                      </a:r>
                      <a:endParaRPr lang="es-ES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0,4%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-13%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</a:tr>
              <a:tr h="483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Automotores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0,2%</a:t>
                      </a:r>
                      <a:endParaRPr lang="es-ES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0,3%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59%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</a:tr>
              <a:tr h="483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1" u="none" strike="noStrike" dirty="0">
                          <a:effectLst/>
                        </a:rPr>
                        <a:t>Sellos</a:t>
                      </a:r>
                      <a:endParaRPr lang="es-E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1" u="none" strike="noStrike" dirty="0">
                          <a:effectLst/>
                        </a:rPr>
                        <a:t>0,2%</a:t>
                      </a:r>
                      <a:endParaRPr lang="es-ES" sz="2000" b="0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1" u="none" strike="noStrike" dirty="0">
                          <a:effectLst/>
                        </a:rPr>
                        <a:t>0,5%</a:t>
                      </a:r>
                      <a:endParaRPr lang="es-E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1" u="none" strike="noStrike" dirty="0">
                          <a:effectLst/>
                        </a:rPr>
                        <a:t>137%</a:t>
                      </a:r>
                      <a:endParaRPr lang="es-E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</a:tr>
              <a:tr h="48348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Otros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0,4%</a:t>
                      </a:r>
                      <a:endParaRPr lang="es-ES" sz="20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0,1%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-63%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</a:tr>
              <a:tr h="51208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>
                          <a:effectLst/>
                        </a:rPr>
                        <a:t>Total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3,0%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5,3%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78%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32" marR="20932" marT="9525" marB="0" anchor="ctr"/>
                </a:tc>
              </a:tr>
            </a:tbl>
          </a:graphicData>
        </a:graphic>
      </p:graphicFrame>
      <p:sp>
        <p:nvSpPr>
          <p:cNvPr id="4" name="3 Marcador de texto"/>
          <p:cNvSpPr>
            <a:spLocks noGrp="1"/>
          </p:cNvSpPr>
          <p:nvPr>
            <p:ph type="body" idx="4294967295"/>
          </p:nvPr>
        </p:nvSpPr>
        <p:spPr>
          <a:xfrm>
            <a:off x="2555776" y="1412776"/>
            <a:ext cx="4040188" cy="63976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b="1" dirty="0" smtClean="0"/>
              <a:t>Presión fiscal por impuesto</a:t>
            </a:r>
          </a:p>
          <a:p>
            <a:pPr marL="0" indent="0" algn="ctr">
              <a:buNone/>
            </a:pPr>
            <a:r>
              <a:rPr lang="es-ES" b="1" dirty="0" smtClean="0"/>
              <a:t>En % del PBI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483768" y="6093296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Fuente: </a:t>
            </a:r>
            <a:r>
              <a:rPr lang="es-ES" sz="1000" dirty="0" err="1" smtClean="0"/>
              <a:t>IEEyNI</a:t>
            </a:r>
            <a:r>
              <a:rPr lang="es-ES" sz="1000" dirty="0" smtClean="0"/>
              <a:t> en base a </a:t>
            </a:r>
            <a:r>
              <a:rPr lang="es-ES" sz="1000" dirty="0" err="1" smtClean="0"/>
              <a:t>Mecon</a:t>
            </a:r>
            <a:r>
              <a:rPr lang="es-ES" sz="1000" dirty="0" smtClean="0"/>
              <a:t> </a:t>
            </a:r>
            <a:endParaRPr lang="es-ES" sz="1000" dirty="0"/>
          </a:p>
        </p:txBody>
      </p:sp>
      <p:sp>
        <p:nvSpPr>
          <p:cNvPr id="6" name="5 Flecha derecha"/>
          <p:cNvSpPr/>
          <p:nvPr/>
        </p:nvSpPr>
        <p:spPr>
          <a:xfrm rot="16200000">
            <a:off x="8172400" y="2829105"/>
            <a:ext cx="288032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 rot="16200000">
            <a:off x="8172400" y="3700262"/>
            <a:ext cx="288032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16200000">
            <a:off x="8170069" y="4221088"/>
            <a:ext cx="288032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 rot="16200000">
            <a:off x="8170069" y="5229200"/>
            <a:ext cx="288032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 rot="5400000">
            <a:off x="8170069" y="3284984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 rot="5400000">
            <a:off x="8168109" y="4725144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1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Importancia de cada impuesto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975868"/>
              </p:ext>
            </p:extLst>
          </p:nvPr>
        </p:nvGraphicFramePr>
        <p:xfrm>
          <a:off x="899592" y="2132856"/>
          <a:ext cx="7437398" cy="338437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070666"/>
                <a:gridCol w="2123547"/>
                <a:gridCol w="2243185"/>
              </a:tblGrid>
              <a:tr h="425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Impuesto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u="none" strike="noStrike" kern="1200" dirty="0">
                          <a:effectLst/>
                        </a:rPr>
                        <a:t>2002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u="none" strike="noStrike" kern="1200" dirty="0">
                          <a:effectLst/>
                        </a:rPr>
                        <a:t>2016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</a:tr>
              <a:tr h="6548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u="none" strike="noStrike" kern="1200" dirty="0">
                          <a:effectLst/>
                        </a:rPr>
                        <a:t>Ingresos Brutos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u="none" strike="noStrike" kern="1200" dirty="0">
                          <a:effectLst/>
                        </a:rPr>
                        <a:t>58%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u="none" strike="noStrike" kern="1200" dirty="0">
                          <a:effectLst/>
                        </a:rPr>
                        <a:t>75%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</a:tr>
              <a:tr h="425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u="none" strike="noStrike" kern="1200" dirty="0" smtClean="0">
                          <a:effectLst/>
                        </a:rPr>
                        <a:t>Propiedad</a:t>
                      </a:r>
                      <a:r>
                        <a:rPr lang="es-ES" sz="20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es-ES" sz="2000" u="none" strike="noStrike" kern="1200" dirty="0" smtClean="0">
                          <a:effectLst/>
                        </a:rPr>
                        <a:t>Inmobiliaria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u="none" strike="noStrike" kern="1200">
                          <a:effectLst/>
                        </a:rPr>
                        <a:t>16%</a:t>
                      </a:r>
                      <a:endParaRPr lang="es-ES" sz="20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u="none" strike="noStrike" kern="1200" dirty="0">
                          <a:effectLst/>
                        </a:rPr>
                        <a:t>8%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</a:tr>
              <a:tr h="425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u="none" strike="noStrike" kern="1200" dirty="0">
                          <a:effectLst/>
                        </a:rPr>
                        <a:t>Automotores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u="none" strike="noStrike" kern="1200" dirty="0">
                          <a:effectLst/>
                        </a:rPr>
                        <a:t>6%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u="none" strike="noStrike" kern="1200" dirty="0">
                          <a:effectLst/>
                        </a:rPr>
                        <a:t>6%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</a:tr>
              <a:tr h="425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u="none" strike="noStrike" kern="1200" dirty="0">
                          <a:effectLst/>
                        </a:rPr>
                        <a:t>Sellos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u="none" strike="noStrike" kern="1200">
                          <a:effectLst/>
                        </a:rPr>
                        <a:t>7%</a:t>
                      </a:r>
                      <a:endParaRPr lang="es-ES" sz="20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u="none" strike="noStrike" kern="1200" dirty="0">
                          <a:effectLst/>
                        </a:rPr>
                        <a:t>9%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</a:tr>
              <a:tr h="425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u="none" strike="noStrike" kern="1200" dirty="0">
                          <a:effectLst/>
                        </a:rPr>
                        <a:t>Otros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u="none" strike="noStrike" kern="1200">
                          <a:effectLst/>
                        </a:rPr>
                        <a:t>13%</a:t>
                      </a:r>
                      <a:endParaRPr lang="es-ES" sz="20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u="none" strike="noStrike" kern="1200" dirty="0">
                          <a:effectLst/>
                        </a:rPr>
                        <a:t>3%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</a:tr>
              <a:tr h="6029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u="none" strike="noStrike" kern="1200" dirty="0">
                          <a:effectLst/>
                        </a:rPr>
                        <a:t>Total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u="none" strike="noStrike" kern="1200" dirty="0">
                          <a:effectLst/>
                        </a:rPr>
                        <a:t>100%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000" b="1" u="none" strike="noStrike" kern="1200" dirty="0">
                          <a:effectLst/>
                        </a:rPr>
                        <a:t>100%</a:t>
                      </a:r>
                      <a:endParaRPr lang="es-ES" sz="2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771" marR="21771" marT="9525" marB="0" anchor="ctr"/>
                </a:tc>
              </a:tr>
            </a:tbl>
          </a:graphicData>
        </a:graphic>
      </p:graphicFrame>
      <p:sp>
        <p:nvSpPr>
          <p:cNvPr id="6" name="5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827584" y="1340768"/>
            <a:ext cx="8028384" cy="639762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dirty="0"/>
              <a:t>Participación de cada impuesto en la recaudación </a:t>
            </a:r>
            <a:r>
              <a:rPr lang="es-ES" dirty="0" smtClean="0"/>
              <a:t> total provincial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483768" y="6093296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Fuente: </a:t>
            </a:r>
            <a:r>
              <a:rPr lang="es-ES" sz="1000" dirty="0" err="1" smtClean="0"/>
              <a:t>IEEyNI</a:t>
            </a:r>
            <a:r>
              <a:rPr lang="es-ES" sz="1000" dirty="0" smtClean="0"/>
              <a:t> en base a </a:t>
            </a:r>
            <a:r>
              <a:rPr lang="es-ES" sz="1000" dirty="0" err="1" smtClean="0"/>
              <a:t>Mecon</a:t>
            </a:r>
            <a:r>
              <a:rPr lang="es-ES" sz="1000" dirty="0" smtClean="0"/>
              <a:t> </a:t>
            </a:r>
            <a:endParaRPr lang="es-ES" sz="1000" dirty="0"/>
          </a:p>
        </p:txBody>
      </p:sp>
      <p:sp>
        <p:nvSpPr>
          <p:cNvPr id="5" name="4 Flecha derecha"/>
          <p:cNvSpPr/>
          <p:nvPr/>
        </p:nvSpPr>
        <p:spPr>
          <a:xfrm rot="16200000">
            <a:off x="7596336" y="2685090"/>
            <a:ext cx="288032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 rot="5400000">
            <a:off x="7579699" y="3284984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 rot="16200000">
            <a:off x="7596335" y="4077072"/>
            <a:ext cx="288032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Llamada de flecha a la izquierda"/>
          <p:cNvSpPr/>
          <p:nvPr/>
        </p:nvSpPr>
        <p:spPr>
          <a:xfrm>
            <a:off x="7929504" y="3068960"/>
            <a:ext cx="936104" cy="504056"/>
          </a:xfrm>
          <a:prstGeom prst="leftArrowCallout">
            <a:avLst>
              <a:gd name="adj1" fmla="val 15756"/>
              <a:gd name="adj2" fmla="val 7878"/>
              <a:gd name="adj3" fmla="val 8711"/>
              <a:gd name="adj4" fmla="val 80240"/>
            </a:avLst>
          </a:prstGeom>
          <a:solidFill>
            <a:srgbClr val="D0D0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IIR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 rot="16200000">
            <a:off x="8510947" y="3162462"/>
            <a:ext cx="331018" cy="2880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 rot="5400000">
            <a:off x="7588164" y="4581128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0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Ingresos brutos, la presión más alta de los últimos 50 años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788794"/>
              </p:ext>
            </p:extLst>
          </p:nvPr>
        </p:nvGraphicFramePr>
        <p:xfrm>
          <a:off x="251520" y="1600200"/>
          <a:ext cx="8640960" cy="478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483768" y="6265120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Fuente: </a:t>
            </a:r>
            <a:r>
              <a:rPr lang="es-ES" sz="1000" dirty="0" err="1" smtClean="0"/>
              <a:t>IEEyNI</a:t>
            </a:r>
            <a:r>
              <a:rPr lang="es-ES" sz="1000" dirty="0" smtClean="0"/>
              <a:t> en base a </a:t>
            </a:r>
            <a:r>
              <a:rPr lang="es-ES" sz="1000" dirty="0" err="1" smtClean="0"/>
              <a:t>Mecon</a:t>
            </a:r>
            <a:r>
              <a:rPr lang="es-ES" sz="1000" dirty="0" smtClean="0"/>
              <a:t>, PBI  OJF y Asociados 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2064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¿Por que creció la recaudación de Ingresos Brutos?</a:t>
            </a:r>
            <a:b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sz="2200" b="1" dirty="0" smtClean="0">
                <a:solidFill>
                  <a:schemeClr val="accent3">
                    <a:lumMod val="50000"/>
                  </a:schemeClr>
                </a:solidFill>
              </a:rPr>
              <a:t> –en % del PBI-</a:t>
            </a:r>
            <a:endParaRPr lang="es-E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1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682955"/>
              </p:ext>
            </p:extLst>
          </p:nvPr>
        </p:nvGraphicFramePr>
        <p:xfrm>
          <a:off x="467544" y="191232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483768" y="6315179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Fuente: </a:t>
            </a:r>
            <a:r>
              <a:rPr lang="es-ES" sz="1000" dirty="0" err="1" smtClean="0"/>
              <a:t>IEEyNI</a:t>
            </a:r>
            <a:r>
              <a:rPr lang="es-ES" sz="1000" dirty="0" smtClean="0"/>
              <a:t> en base a </a:t>
            </a:r>
            <a:r>
              <a:rPr lang="es-ES" sz="1000" dirty="0" err="1" smtClean="0"/>
              <a:t>Mecon</a:t>
            </a:r>
            <a:r>
              <a:rPr lang="es-ES" sz="1000" dirty="0" smtClean="0"/>
              <a:t> </a:t>
            </a:r>
            <a:endParaRPr lang="es-ES" sz="10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88314082"/>
              </p:ext>
            </p:extLst>
          </p:nvPr>
        </p:nvGraphicFramePr>
        <p:xfrm>
          <a:off x="3851920" y="2307904"/>
          <a:ext cx="4824536" cy="371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6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5285</TotalTime>
  <Words>2537</Words>
  <Application>Microsoft Office PowerPoint</Application>
  <PresentationFormat>Presentación en pantalla (4:3)</PresentationFormat>
  <Paragraphs>920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Radiografía de la presión tributaria de las provincias</vt:lpstr>
      <vt:lpstr>Índice</vt:lpstr>
      <vt:lpstr>78% aumentó la Presión Tributaria  de origen provincial</vt:lpstr>
      <vt:lpstr>Variación de la Presión Fiscal según la actividad económica de cada provincia</vt:lpstr>
      <vt:lpstr>Presión tributaria por provincia  –Año 2016 - Recaudación/PBG-</vt:lpstr>
      <vt:lpstr>Importancia de cada impuesto</vt:lpstr>
      <vt:lpstr>Importancia de cada impuesto</vt:lpstr>
      <vt:lpstr>Ingresos brutos, la presión más alta de los últimos 50 años</vt:lpstr>
      <vt:lpstr>¿Por que creció la recaudación de Ingresos Brutos?  –en % del PBI-</vt:lpstr>
      <vt:lpstr>ISIB: El gran impuesto que no se ve</vt:lpstr>
      <vt:lpstr>ISIB: Alícuotas Producción Primaria </vt:lpstr>
      <vt:lpstr>ISIB: Alícuotas relevantes para el sector </vt:lpstr>
      <vt:lpstr>Donde tiene ISIB el productor: La prueba del iodo en el caso de la Invernada</vt:lpstr>
      <vt:lpstr>Impacto del ISIB en agricultura y ganadería</vt:lpstr>
      <vt:lpstr>¿Qué genera un impuesto distorsivo?</vt:lpstr>
      <vt:lpstr>ISIB: Efecto cascada en Buenos Aires</vt:lpstr>
      <vt:lpstr>ISIB: Efecto cascada en Córdoba</vt:lpstr>
      <vt:lpstr>Otros problemas del ISIB</vt:lpstr>
      <vt:lpstr>Impuesto de sellos</vt:lpstr>
      <vt:lpstr>Impuesto a la propiedad inmobiliaria rural</vt:lpstr>
      <vt:lpstr>Santa Fe aumentó el impuesto a la propiedad inmobiliaria rural un 129%  </vt:lpstr>
      <vt:lpstr>Impacto en la soja</vt:lpstr>
      <vt:lpstr>Impuestos que inciden en el transporte de hacienda</vt:lpstr>
      <vt:lpstr>Cantidad de trámites para sacar una guía</vt:lpstr>
      <vt:lpstr>Impuestos sobre masa salarial</vt:lpstr>
      <vt:lpstr>Impacto total de los impuestos provinciales sobre los ingresos del campo</vt:lpstr>
      <vt:lpstr>Resumen</vt:lpstr>
      <vt:lpstr>Resumen</vt:lpstr>
      <vt:lpstr>Resumen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Ezequiel De Freijo</dc:creator>
  <cp:lastModifiedBy>Ramiro Cuenca</cp:lastModifiedBy>
  <cp:revision>238</cp:revision>
  <cp:lastPrinted>2017-10-25T15:59:31Z</cp:lastPrinted>
  <dcterms:created xsi:type="dcterms:W3CDTF">2017-09-22T13:13:10Z</dcterms:created>
  <dcterms:modified xsi:type="dcterms:W3CDTF">2017-10-25T18:09:00Z</dcterms:modified>
</cp:coreProperties>
</file>